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256" r:id="rId2"/>
    <p:sldId id="270" r:id="rId3"/>
    <p:sldId id="271" r:id="rId4"/>
    <p:sldId id="272" r:id="rId5"/>
    <p:sldId id="317" r:id="rId6"/>
    <p:sldId id="274" r:id="rId7"/>
    <p:sldId id="275" r:id="rId8"/>
    <p:sldId id="276" r:id="rId9"/>
    <p:sldId id="278" r:id="rId10"/>
    <p:sldId id="279" r:id="rId11"/>
    <p:sldId id="273" r:id="rId12"/>
    <p:sldId id="281" r:id="rId13"/>
    <p:sldId id="289" r:id="rId14"/>
    <p:sldId id="282" r:id="rId15"/>
    <p:sldId id="284" r:id="rId16"/>
    <p:sldId id="285" r:id="rId17"/>
    <p:sldId id="287" r:id="rId18"/>
    <p:sldId id="291" r:id="rId19"/>
    <p:sldId id="292" r:id="rId20"/>
    <p:sldId id="293" r:id="rId21"/>
    <p:sldId id="294" r:id="rId22"/>
    <p:sldId id="318" r:id="rId23"/>
    <p:sldId id="321" r:id="rId24"/>
    <p:sldId id="295" r:id="rId25"/>
    <p:sldId id="296" r:id="rId26"/>
    <p:sldId id="297" r:id="rId27"/>
    <p:sldId id="301" r:id="rId28"/>
    <p:sldId id="329" r:id="rId29"/>
    <p:sldId id="330" r:id="rId30"/>
    <p:sldId id="331" r:id="rId31"/>
    <p:sldId id="299" r:id="rId32"/>
    <p:sldId id="302" r:id="rId33"/>
    <p:sldId id="303" r:id="rId34"/>
    <p:sldId id="304" r:id="rId35"/>
    <p:sldId id="305" r:id="rId36"/>
    <p:sldId id="308" r:id="rId37"/>
    <p:sldId id="325" r:id="rId38"/>
    <p:sldId id="328" r:id="rId39"/>
    <p:sldId id="349" r:id="rId40"/>
    <p:sldId id="306" r:id="rId41"/>
    <p:sldId id="369" r:id="rId42"/>
    <p:sldId id="350" r:id="rId43"/>
    <p:sldId id="307" r:id="rId44"/>
    <p:sldId id="322" r:id="rId45"/>
    <p:sldId id="316" r:id="rId46"/>
    <p:sldId id="351" r:id="rId47"/>
    <p:sldId id="354" r:id="rId48"/>
    <p:sldId id="320" r:id="rId49"/>
    <p:sldId id="332" r:id="rId50"/>
    <p:sldId id="355" r:id="rId51"/>
    <p:sldId id="356" r:id="rId52"/>
    <p:sldId id="335" r:id="rId53"/>
    <p:sldId id="357" r:id="rId54"/>
    <p:sldId id="338" r:id="rId55"/>
    <p:sldId id="340" r:id="rId56"/>
    <p:sldId id="341" r:id="rId57"/>
    <p:sldId id="342" r:id="rId58"/>
    <p:sldId id="359" r:id="rId59"/>
    <p:sldId id="358" r:id="rId60"/>
    <p:sldId id="360" r:id="rId61"/>
    <p:sldId id="362" r:id="rId62"/>
    <p:sldId id="361" r:id="rId63"/>
    <p:sldId id="348" r:id="rId64"/>
    <p:sldId id="363" r:id="rId65"/>
    <p:sldId id="364" r:id="rId66"/>
    <p:sldId id="366" r:id="rId67"/>
    <p:sldId id="367" r:id="rId68"/>
    <p:sldId id="365" r:id="rId69"/>
    <p:sldId id="368" r:id="rId70"/>
    <p:sldId id="372" r:id="rId71"/>
    <p:sldId id="373" r:id="rId72"/>
    <p:sldId id="375" r:id="rId73"/>
    <p:sldId id="377" r:id="rId74"/>
    <p:sldId id="376" r:id="rId75"/>
    <p:sldId id="378" r:id="rId76"/>
    <p:sldId id="379" r:id="rId77"/>
    <p:sldId id="381" r:id="rId78"/>
    <p:sldId id="382" r:id="rId79"/>
    <p:sldId id="383" r:id="rId80"/>
    <p:sldId id="384" r:id="rId81"/>
    <p:sldId id="385" r:id="rId82"/>
    <p:sldId id="386" r:id="rId83"/>
    <p:sldId id="387" r:id="rId84"/>
    <p:sldId id="389" r:id="rId85"/>
    <p:sldId id="391" r:id="rId86"/>
    <p:sldId id="393" r:id="rId87"/>
    <p:sldId id="394" r:id="rId88"/>
    <p:sldId id="390" r:id="rId89"/>
    <p:sldId id="374" r:id="rId90"/>
    <p:sldId id="266" r:id="rId91"/>
    <p:sldId id="268" r:id="rId92"/>
    <p:sldId id="269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ge de garde" id="{5E8DC4B0-AFD9-4FE4-9FD4-1A7D290EFE45}">
          <p14:sldIdLst>
            <p14:sldId id="256"/>
          </p14:sldIdLst>
        </p14:section>
        <p14:section name="introduction" id="{A2DD8EA6-737A-487C-86C4-651FCBD1BDBE}">
          <p14:sldIdLst>
            <p14:sldId id="270"/>
            <p14:sldId id="271"/>
            <p14:sldId id="272"/>
            <p14:sldId id="317"/>
            <p14:sldId id="274"/>
            <p14:sldId id="275"/>
            <p14:sldId id="276"/>
            <p14:sldId id="278"/>
            <p14:sldId id="279"/>
            <p14:sldId id="273"/>
          </p14:sldIdLst>
        </p14:section>
        <p14:section name="Les bases de R" id="{A8BD4851-D5B3-4145-BC4A-8239547668EC}">
          <p14:sldIdLst>
            <p14:sldId id="281"/>
            <p14:sldId id="289"/>
            <p14:sldId id="282"/>
            <p14:sldId id="284"/>
            <p14:sldId id="285"/>
            <p14:sldId id="287"/>
            <p14:sldId id="291"/>
            <p14:sldId id="292"/>
            <p14:sldId id="293"/>
            <p14:sldId id="294"/>
            <p14:sldId id="318"/>
            <p14:sldId id="321"/>
            <p14:sldId id="295"/>
            <p14:sldId id="296"/>
            <p14:sldId id="297"/>
            <p14:sldId id="301"/>
            <p14:sldId id="329"/>
            <p14:sldId id="330"/>
            <p14:sldId id="331"/>
            <p14:sldId id="299"/>
            <p14:sldId id="302"/>
            <p14:sldId id="303"/>
            <p14:sldId id="304"/>
            <p14:sldId id="305"/>
            <p14:sldId id="308"/>
            <p14:sldId id="325"/>
            <p14:sldId id="328"/>
            <p14:sldId id="349"/>
            <p14:sldId id="306"/>
            <p14:sldId id="369"/>
            <p14:sldId id="350"/>
            <p14:sldId id="307"/>
            <p14:sldId id="322"/>
            <p14:sldId id="316"/>
            <p14:sldId id="351"/>
            <p14:sldId id="354"/>
            <p14:sldId id="320"/>
            <p14:sldId id="332"/>
            <p14:sldId id="355"/>
            <p14:sldId id="356"/>
            <p14:sldId id="335"/>
            <p14:sldId id="357"/>
            <p14:sldId id="338"/>
            <p14:sldId id="340"/>
            <p14:sldId id="341"/>
            <p14:sldId id="342"/>
            <p14:sldId id="359"/>
            <p14:sldId id="358"/>
            <p14:sldId id="360"/>
            <p14:sldId id="362"/>
            <p14:sldId id="361"/>
            <p14:sldId id="348"/>
            <p14:sldId id="363"/>
            <p14:sldId id="364"/>
            <p14:sldId id="366"/>
            <p14:sldId id="367"/>
            <p14:sldId id="365"/>
            <p14:sldId id="368"/>
            <p14:sldId id="372"/>
            <p14:sldId id="373"/>
            <p14:sldId id="375"/>
            <p14:sldId id="377"/>
            <p14:sldId id="376"/>
            <p14:sldId id="378"/>
            <p14:sldId id="379"/>
            <p14:sldId id="381"/>
            <p14:sldId id="382"/>
            <p14:sldId id="383"/>
            <p14:sldId id="384"/>
            <p14:sldId id="385"/>
            <p14:sldId id="386"/>
            <p14:sldId id="387"/>
            <p14:sldId id="389"/>
            <p14:sldId id="391"/>
            <p14:sldId id="393"/>
            <p14:sldId id="394"/>
            <p14:sldId id="390"/>
            <p14:sldId id="374"/>
            <p14:sldId id="266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A2"/>
    <a:srgbClr val="DADAF2"/>
    <a:srgbClr val="D6D6F0"/>
    <a:srgbClr val="B6B6E4"/>
    <a:srgbClr val="FFE699"/>
    <a:srgbClr val="89FFBE"/>
    <a:srgbClr val="8F5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76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2272B-CEBB-4001-847C-26DA8D73DF2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E745-1F90-4857-9DF1-0EA83A1C946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60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40858-59EF-41E7-9FD6-3FA0BE2A8C4E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377E1-024E-4E11-9BD4-026E67729B4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355600" y="0"/>
            <a:ext cx="9702800" cy="9906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97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0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5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t4230.rbind.io/programmation/fonctions_r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hyperlink" Target="https://ggplot2-book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t4230.rbind.io/introduction/base_r/" TargetMode="External"/><Relationship Id="rId2" Type="http://schemas.openxmlformats.org/officeDocument/2006/relationships/hyperlink" Target="https://stt4230.rbind.io/amelioration_code/bonnes_pratiques_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tagged/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fitter/M2-Science-du-Langage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datanovia.com/en/" TargetMode="External"/><Relationship Id="rId7" Type="http://schemas.openxmlformats.org/officeDocument/2006/relationships/hyperlink" Target="https://fermin.perso.math.cnrs.fr/Files/IntroductionRStudio.html" TargetMode="External"/><Relationship Id="rId2" Type="http://schemas.openxmlformats.org/officeDocument/2006/relationships/hyperlink" Target="https://www.r-blogge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vm.edu/~statdhtx/StatPages/R/ReadingData.html" TargetMode="External"/><Relationship Id="rId5" Type="http://schemas.openxmlformats.org/officeDocument/2006/relationships/hyperlink" Target="https://r-graph-gallery.com/ggplot2-package.html" TargetMode="External"/><Relationship Id="rId4" Type="http://schemas.openxmlformats.org/officeDocument/2006/relationships/hyperlink" Target="https://rcompanion.org/handbook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languageR/languageR.pdf" TargetMode="External"/><Relationship Id="rId2" Type="http://schemas.openxmlformats.org/officeDocument/2006/relationships/hyperlink" Target="https://github.com/lafitter/M2-Science-du-Langage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vm.edu/~statdhtx/StatPages/R/attaching.html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7.0439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ecoevoevoeco.blogspot.com/2016/12/wrong-lo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2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2418861" y="929504"/>
            <a:ext cx="4306278" cy="1071562"/>
          </a:xfrm>
        </p:spPr>
        <p:txBody>
          <a:bodyPr>
            <a:normAutofit/>
          </a:bodyPr>
          <a:lstStyle/>
          <a:p>
            <a:pPr algn="ctr"/>
            <a:r>
              <a:rPr lang="fr-FR" sz="4800" dirty="0"/>
              <a:t>Statistiques avec </a:t>
            </a:r>
            <a:endParaRPr lang="en-US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1143000" y="3932237"/>
            <a:ext cx="6858000" cy="16557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/>
              <a:t>M2 Sciences du Langage</a:t>
            </a:r>
          </a:p>
          <a:p>
            <a:pPr marL="0" indent="0" algn="ctr">
              <a:buNone/>
            </a:pPr>
            <a:r>
              <a:rPr lang="fr-FR" sz="2400" dirty="0"/>
              <a:t>Remi.lafitte@univ-grenoble-alpes.fr</a:t>
            </a:r>
          </a:p>
          <a:p>
            <a:pPr marL="0" indent="0" algn="ctr">
              <a:buNone/>
            </a:pPr>
            <a:r>
              <a:rPr lang="fr-FR" sz="2400" dirty="0"/>
              <a:t>2023-2024</a:t>
            </a:r>
            <a:endParaRPr lang="en-US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828" y="2823180"/>
            <a:ext cx="1431042" cy="11090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8" y="1465285"/>
            <a:ext cx="2672984" cy="267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86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10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48846" y="1114474"/>
            <a:ext cx="8216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Alternatives pour les moins R-enthousiastes</a:t>
            </a:r>
          </a:p>
          <a:p>
            <a:endParaRPr lang="fr-FR" sz="20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47" y="1804867"/>
            <a:ext cx="961606" cy="9616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559040" y="2200304"/>
            <a:ext cx="5182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JASP</a:t>
            </a:r>
            <a:endParaRPr lang="en-US" sz="14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" y="3051091"/>
            <a:ext cx="4083132" cy="229676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244" y="1854337"/>
            <a:ext cx="1009405" cy="102410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86" y="2979519"/>
            <a:ext cx="4301528" cy="241961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892596" y="2200303"/>
            <a:ext cx="761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JAMOVI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01042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11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Plan approximatif des TDs</a:t>
            </a:r>
            <a:endParaRPr lang="en-US" sz="3600" dirty="0"/>
          </a:p>
        </p:txBody>
      </p:sp>
      <p:sp>
        <p:nvSpPr>
          <p:cNvPr id="10" name="Sous-titre 2"/>
          <p:cNvSpPr txBox="1">
            <a:spLocks/>
          </p:cNvSpPr>
          <p:nvPr/>
        </p:nvSpPr>
        <p:spPr>
          <a:xfrm>
            <a:off x="193431" y="1395677"/>
            <a:ext cx="5802924" cy="3835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fr-FR" sz="1800" dirty="0"/>
              <a:t>TD1 27/10 - Concepts et opérations basiques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TD2 17/11 - Concepts et opérations basiques 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 err="1"/>
              <a:t>TD3</a:t>
            </a:r>
            <a:r>
              <a:rPr lang="fr-FR" sz="1800" dirty="0"/>
              <a:t> 17/11 - Statistiques descriptives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TD4 24/11 - Statistiques inférentielles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TD5 01/12 - Statistiques inférentielles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TD6 08/12 – Graphiques avancés avec </a:t>
            </a:r>
            <a:r>
              <a:rPr lang="fr-FR" sz="1800" dirty="0" err="1"/>
              <a:t>ggplot</a:t>
            </a:r>
            <a:endParaRPr lang="fr-FR" sz="1800" dirty="0"/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TD6 15/12 – Rapports automatisés avec </a:t>
            </a:r>
            <a:r>
              <a:rPr lang="fr-FR" sz="1800" dirty="0" err="1"/>
              <a:t>Rmarkdown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882423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12</a:t>
            </a:fld>
            <a:endParaRPr lang="en-US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134766" y="2285162"/>
            <a:ext cx="6874468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Concepts et opérations basiques</a:t>
            </a:r>
            <a:endParaRPr lang="en-US" sz="40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93" y="3569974"/>
            <a:ext cx="2344615" cy="23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97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833901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Concepts et opérations basiques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251069" y="1404620"/>
            <a:ext cx="8216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Installer R et lancer une commande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Fonctions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Installer et charger un paquet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Création et type d’objets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Importation de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Objet et environnement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Opérateurs, adressage et création de variables</a:t>
            </a:r>
          </a:p>
        </p:txBody>
      </p:sp>
    </p:spTree>
    <p:extLst>
      <p:ext uri="{BB962C8B-B14F-4D97-AF65-F5344CB8AC3E}">
        <p14:creationId xmlns:p14="http://schemas.microsoft.com/office/powerpoint/2010/main" val="1492392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Installation</a:t>
            </a:r>
            <a:endParaRPr lang="en-US" sz="3600" dirty="0"/>
          </a:p>
        </p:txBody>
      </p:sp>
      <p:sp>
        <p:nvSpPr>
          <p:cNvPr id="7" name="ZoneTexte 6"/>
          <p:cNvSpPr txBox="1"/>
          <p:nvPr/>
        </p:nvSpPr>
        <p:spPr>
          <a:xfrm>
            <a:off x="48846" y="1114474"/>
            <a:ext cx="82169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R et R studio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hlinkClick r:id="rId2"/>
              </a:rPr>
              <a:t>https://posit.co/download/rstudio-desktop/</a:t>
            </a: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r="11247"/>
          <a:stretch/>
        </p:blipFill>
        <p:spPr>
          <a:xfrm>
            <a:off x="1932535" y="2206869"/>
            <a:ext cx="4819957" cy="398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18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 de base</a:t>
            </a:r>
            <a:endParaRPr lang="en-US" sz="3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189" y="1886073"/>
            <a:ext cx="4773999" cy="332349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8" y="1886073"/>
            <a:ext cx="3589994" cy="3326442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814506" y="1314455"/>
            <a:ext cx="170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7030A0"/>
                </a:solidFill>
              </a:rPr>
              <a:t>Console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89841" y="1314455"/>
            <a:ext cx="320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7030A0"/>
                </a:solidFill>
              </a:rPr>
              <a:t>Feuille de script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7500" y="3224255"/>
            <a:ext cx="347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000" dirty="0"/>
              <a:t>Création et exécution du code </a:t>
            </a:r>
            <a:r>
              <a:rPr lang="fr-FR" sz="1600" dirty="0">
                <a:solidFill>
                  <a:prstClr val="black"/>
                </a:solidFill>
              </a:rPr>
              <a:t>(clic droit ou Ctrl + R dans </a:t>
            </a:r>
            <a:r>
              <a:rPr lang="fr-FR" sz="1600" dirty="0" err="1">
                <a:solidFill>
                  <a:prstClr val="black"/>
                </a:solidFill>
              </a:rPr>
              <a:t>windows</a:t>
            </a:r>
            <a:r>
              <a:rPr lang="fr-FR" sz="1600" dirty="0">
                <a:solidFill>
                  <a:prstClr val="black"/>
                </a:solidFill>
              </a:rPr>
              <a:t>)</a:t>
            </a:r>
          </a:p>
          <a:p>
            <a:endParaRPr lang="fr-FR" sz="2000" dirty="0"/>
          </a:p>
        </p:txBody>
      </p:sp>
      <p:cxnSp>
        <p:nvCxnSpPr>
          <p:cNvPr id="14" name="Connecteur droit avec flèche 13"/>
          <p:cNvCxnSpPr>
            <a:stCxn id="12" idx="0"/>
          </p:cNvCxnSpPr>
          <p:nvPr/>
        </p:nvCxnSpPr>
        <p:spPr>
          <a:xfrm flipH="1" flipV="1">
            <a:off x="955820" y="2620107"/>
            <a:ext cx="1101580" cy="6041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670950" y="5586800"/>
            <a:ext cx="2563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Affichage du résultat</a:t>
            </a:r>
          </a:p>
        </p:txBody>
      </p:sp>
      <p:cxnSp>
        <p:nvCxnSpPr>
          <p:cNvPr id="16" name="Connecteur droit avec flèche 15"/>
          <p:cNvCxnSpPr>
            <a:stCxn id="15" idx="0"/>
          </p:cNvCxnSpPr>
          <p:nvPr/>
        </p:nvCxnSpPr>
        <p:spPr>
          <a:xfrm flipH="1" flipV="1">
            <a:off x="4670950" y="4712677"/>
            <a:ext cx="1281514" cy="874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42312" y="5746494"/>
            <a:ext cx="347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dirty="0"/>
              <a:t>Utilisation « austère » de R…</a:t>
            </a:r>
          </a:p>
        </p:txBody>
      </p:sp>
    </p:spTree>
    <p:extLst>
      <p:ext uri="{BB962C8B-B14F-4D97-AF65-F5344CB8AC3E}">
        <p14:creationId xmlns:p14="http://schemas.microsoft.com/office/powerpoint/2010/main" val="3556125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 Studio</a:t>
            </a:r>
            <a:endParaRPr lang="en-US" sz="3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0" y="1590210"/>
            <a:ext cx="8839978" cy="479753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07172" y="1074417"/>
            <a:ext cx="8452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/>
              <a:t>EDI : environnement de développement intégré </a:t>
            </a:r>
            <a:r>
              <a:rPr lang="fr-FR" sz="2000">
                <a:sym typeface="Wingdings" panose="05000000000000000000" pitchFamily="2" charset="2"/>
              </a:rPr>
              <a:t> simplifie l’usage de R</a:t>
            </a:r>
            <a:endParaRPr lang="fr-FR" sz="2000" dirty="0"/>
          </a:p>
        </p:txBody>
      </p:sp>
      <p:sp>
        <p:nvSpPr>
          <p:cNvPr id="19" name="ZoneTexte 18"/>
          <p:cNvSpPr txBox="1"/>
          <p:nvPr/>
        </p:nvSpPr>
        <p:spPr>
          <a:xfrm>
            <a:off x="5706697" y="5580478"/>
            <a:ext cx="219319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Fichiers, graphiques, help…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5192347" y="2657169"/>
            <a:ext cx="32218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Environnement et historique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767921" y="2657169"/>
            <a:ext cx="8808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Script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716802" y="5648176"/>
            <a:ext cx="9831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911536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Lancer une commande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291810" y="4254284"/>
            <a:ext cx="7002126" cy="7694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prstClr val="black"/>
                </a:solidFill>
              </a:rPr>
              <a:t>placer le curseur sur la ligne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prstClr val="black"/>
                </a:solidFill>
              </a:rPr>
              <a:t>Ctrl + Entrée dans </a:t>
            </a:r>
            <a:r>
              <a:rPr lang="fr-FR" sz="1600" dirty="0" err="1">
                <a:solidFill>
                  <a:prstClr val="black"/>
                </a:solidFill>
              </a:rPr>
              <a:t>windows</a:t>
            </a:r>
            <a:endParaRPr lang="fr-FR" sz="16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prstClr val="black"/>
                </a:solidFill>
              </a:rPr>
              <a:t>Pour Mac : chercher le raccourci dans onglet « Code »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91810" y="1646313"/>
            <a:ext cx="8588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Exemples de commandes simples :</a:t>
            </a:r>
          </a:p>
        </p:txBody>
      </p:sp>
      <p:sp>
        <p:nvSpPr>
          <p:cNvPr id="6" name="Rectangle 5"/>
          <p:cNvSpPr/>
          <p:nvPr/>
        </p:nvSpPr>
        <p:spPr>
          <a:xfrm>
            <a:off x="631091" y="2108729"/>
            <a:ext cx="4572000" cy="1990288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^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B674440C-0518-4CC6-81B0-F5D463864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2728" y="3911890"/>
            <a:ext cx="1070181" cy="11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65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Fonctions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259861" y="1081454"/>
            <a:ext cx="8216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/>
              <a:t>Commandes qui exécutent des procédures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64" y="1773952"/>
            <a:ext cx="6753225" cy="1152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7684" y="2834144"/>
            <a:ext cx="5547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https://stt4230.rbind.io/programmation/fonctions_r/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8" name="ZoneTexte 7"/>
          <p:cNvSpPr txBox="1"/>
          <p:nvPr/>
        </p:nvSpPr>
        <p:spPr>
          <a:xfrm>
            <a:off x="347785" y="3454568"/>
            <a:ext cx="821690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D’où viennent les fonctions 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De librairies (</a:t>
            </a:r>
            <a:r>
              <a:rPr lang="fr-FR" sz="1600" i="1" dirty="0"/>
              <a:t>packages</a:t>
            </a:r>
            <a:r>
              <a:rPr lang="fr-FR" sz="1600" dirty="0"/>
              <a:t>) directement installées dans R : fonctions par défaut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De librairies crées par des tiers, qu’il nous faudra télécharger manuellement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De nous-mêmes : possibilité de créer ses propres fonctions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151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Fonctions</a:t>
            </a:r>
            <a:endParaRPr lang="en-US" sz="36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493093"/>
            <a:ext cx="8471144" cy="14394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3518" y="189823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solidFill>
                  <a:srgbClr val="005DA2"/>
                </a:solidFill>
              </a:rPr>
              <a:t>ls</a:t>
            </a:r>
            <a:r>
              <a:rPr lang="fr-FR" dirty="0">
                <a:solidFill>
                  <a:srgbClr val="005DA2"/>
                </a:solidFill>
              </a:rPr>
              <a:t>("package:</a:t>
            </a:r>
            <a:r>
              <a:rPr lang="fr-FR" sz="1400" dirty="0"/>
              <a:t>…nom du paquet… </a:t>
            </a:r>
            <a:r>
              <a:rPr lang="fr-FR" dirty="0">
                <a:solidFill>
                  <a:srgbClr val="005DA2"/>
                </a:solidFill>
              </a:rPr>
              <a:t>")</a:t>
            </a:r>
            <a:endParaRPr lang="en-US" dirty="0">
              <a:solidFill>
                <a:srgbClr val="005D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34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Ressources utiles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712438" y="1301234"/>
            <a:ext cx="2364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https://r4ds.had.co.nz/</a:t>
            </a:r>
            <a:endParaRPr lang="en-US" dirty="0"/>
          </a:p>
          <a:p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66" y="1947565"/>
            <a:ext cx="2232623" cy="33489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22189" y="1301233"/>
            <a:ext cx="2617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https://ggplot2-book.org/</a:t>
            </a:r>
            <a:endParaRPr lang="en-US" dirty="0"/>
          </a:p>
          <a:p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84" y="1881530"/>
            <a:ext cx="2254105" cy="34149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A2FA7E9-59A0-4F59-8E95-74D362D81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" y="2045643"/>
            <a:ext cx="2241594" cy="316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01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Fonctions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635000" y="1808882"/>
            <a:ext cx="7962900" cy="38779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function with various descriptive statistics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fxdescribe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(x){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missing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max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q1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quantile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T,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(.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q3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quantile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T,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(.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95lci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1.96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(x))),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95hci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1.96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(x)))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)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e.g. = 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fxdescribe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(c(NA,NA,2,5,6))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0B204-5533-4CDA-A2D4-C87B9E7EC659}"/>
              </a:ext>
            </a:extLst>
          </p:cNvPr>
          <p:cNvSpPr/>
          <p:nvPr/>
        </p:nvSpPr>
        <p:spPr>
          <a:xfrm>
            <a:off x="6623509" y="1808882"/>
            <a:ext cx="219710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prstClr val="black"/>
                </a:solidFill>
              </a:rPr>
              <a:t>NB : penser au raccourci Ctrl + c pour # créer des commentaires</a:t>
            </a:r>
            <a:endParaRPr lang="fr-FR" sz="1200" i="1" dirty="0">
              <a:solidFill>
                <a:prstClr val="black"/>
              </a:solidFill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9B217495-B5BD-41F2-A4D0-701E52E08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5959" y="1195432"/>
            <a:ext cx="501191" cy="5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5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21</a:t>
            </a:fld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291810" y="1252613"/>
            <a:ext cx="8588421" cy="338554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Exécutez et essayez de comprendre ce que font les fonctions suivantes :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1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291810" y="4701683"/>
            <a:ext cx="3717482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prstClr val="black"/>
                </a:solidFill>
              </a:rPr>
              <a:t>Pour connaître les arguments d’une fonction, tapez par ex : </a:t>
            </a:r>
            <a:r>
              <a:rPr lang="fr-FR" sz="1600" i="1" dirty="0">
                <a:solidFill>
                  <a:prstClr val="black"/>
                </a:solidFill>
              </a:rPr>
              <a:t>?</a:t>
            </a:r>
            <a:r>
              <a:rPr lang="fr-FR" sz="1600" i="1" dirty="0" err="1">
                <a:solidFill>
                  <a:prstClr val="black"/>
                </a:solidFill>
              </a:rPr>
              <a:t>sum</a:t>
            </a:r>
            <a:r>
              <a:rPr lang="fr-FR" sz="1600" i="1" dirty="0">
                <a:solidFill>
                  <a:prstClr val="black"/>
                </a:solidFill>
              </a:rPr>
              <a:t> </a:t>
            </a:r>
            <a:r>
              <a:rPr lang="fr-FR" sz="1600" dirty="0">
                <a:solidFill>
                  <a:prstClr val="black"/>
                </a:solidFill>
              </a:rPr>
              <a:t>(le mieux) ou </a:t>
            </a:r>
            <a:r>
              <a:rPr lang="fr-FR" sz="1600" i="1" dirty="0" err="1">
                <a:solidFill>
                  <a:prstClr val="black"/>
                </a:solidFill>
              </a:rPr>
              <a:t>args</a:t>
            </a:r>
            <a:r>
              <a:rPr lang="fr-FR" sz="1600" i="1" dirty="0">
                <a:solidFill>
                  <a:prstClr val="black"/>
                </a:solidFill>
              </a:rPr>
              <a:t>(</a:t>
            </a:r>
            <a:r>
              <a:rPr lang="fr-FR" sz="1600" i="1" dirty="0" err="1">
                <a:solidFill>
                  <a:prstClr val="black"/>
                </a:solidFill>
              </a:rPr>
              <a:t>sum</a:t>
            </a:r>
            <a:r>
              <a:rPr lang="fr-FR" sz="1600" i="1" dirty="0">
                <a:solidFill>
                  <a:prstClr val="black"/>
                </a:solidFill>
              </a:rPr>
              <a:t>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398" y="3126430"/>
            <a:ext cx="3686833" cy="2816331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91810" y="1972268"/>
            <a:ext cx="4500659" cy="23083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from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by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times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times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each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boxplot</a:t>
            </a:r>
            <a:r>
              <a:rPr lang="en-US" altLang="en-US" sz="1600" dirty="0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alt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altLang="en-US" sz="1600" dirty="0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altLang="en-US" sz="900" dirty="0">
              <a:solidFill>
                <a:prstClr val="black"/>
              </a:solidFill>
            </a:endParaRPr>
          </a:p>
          <a:p>
            <a:pPr latinLnBrk="1"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-2730744" y="11710883"/>
            <a:ext cx="9144000" cy="457200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320FE94C-47B1-4352-8C9D-B916EFB2C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9292" y="4628480"/>
            <a:ext cx="845988" cy="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71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Installer et charger un paquet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376724-8E48-4650-A915-1A6BAFB81D05}"/>
              </a:ext>
            </a:extLst>
          </p:cNvPr>
          <p:cNvSpPr/>
          <p:nvPr/>
        </p:nvSpPr>
        <p:spPr>
          <a:xfrm>
            <a:off x="382771" y="2579660"/>
            <a:ext cx="798505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install.packages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"psych"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installe le paquet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"psych"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charge le paquet et ses fonctions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7C781CF-36C7-4737-94F4-4E8E657B1827}"/>
              </a:ext>
            </a:extLst>
          </p:cNvPr>
          <p:cNvSpPr txBox="1"/>
          <p:nvPr/>
        </p:nvSpPr>
        <p:spPr>
          <a:xfrm>
            <a:off x="266845" y="1481252"/>
            <a:ext cx="821690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Deux commandes à connaître par coeur :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A0EDA-0778-4591-976F-F21CFE58B54A}"/>
              </a:ext>
            </a:extLst>
          </p:cNvPr>
          <p:cNvSpPr/>
          <p:nvPr/>
        </p:nvSpPr>
        <p:spPr>
          <a:xfrm>
            <a:off x="382770" y="4043913"/>
            <a:ext cx="6964328" cy="16312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Exemples de paquets utiles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tidyverse # pour manipuler des données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psych # pour les statistiques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rstatix # pour les tailles d’effets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readxl/writexl # pour importer/exporter des fichiers excel</a:t>
            </a:r>
            <a:endParaRPr lang="fr-FR" sz="2000" dirty="0">
              <a:solidFill>
                <a:prstClr val="black"/>
              </a:solidFill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DB910877-D5DE-4EDC-8C2C-4A7EC5770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7704" y="4318994"/>
            <a:ext cx="1070181" cy="11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Installer et charger un paquet</a:t>
            </a:r>
            <a:endParaRPr lang="en-US" sz="36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9149B24-6B80-4130-8B18-9139E59D5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414049"/>
            <a:ext cx="68008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3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d’objets</a:t>
            </a:r>
            <a:endParaRPr lang="en-US" sz="3600" dirty="0"/>
          </a:p>
        </p:txBody>
      </p:sp>
      <p:sp>
        <p:nvSpPr>
          <p:cNvPr id="8" name="ZoneTexte 7"/>
          <p:cNvSpPr txBox="1"/>
          <p:nvPr/>
        </p:nvSpPr>
        <p:spPr>
          <a:xfrm>
            <a:off x="426916" y="1388376"/>
            <a:ext cx="8216901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Quelques règles 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Utilisation du "&lt;-" </a:t>
            </a:r>
            <a:r>
              <a:rPr lang="fr-FR" sz="1600" dirty="0"/>
              <a:t>(recommandé) </a:t>
            </a:r>
            <a:r>
              <a:rPr lang="fr-FR" dirty="0"/>
              <a:t>ou du "</a:t>
            </a:r>
            <a:r>
              <a:rPr lang="fr-FR" b="1" dirty="0"/>
              <a:t>=</a:t>
            </a:r>
            <a:r>
              <a:rPr lang="fr-FR" dirty="0"/>
              <a:t>"  </a:t>
            </a:r>
            <a:r>
              <a:rPr lang="fr-FR" sz="1600" dirty="0"/>
              <a:t>(moins recommandé)</a:t>
            </a:r>
          </a:p>
          <a:p>
            <a:pPr lvl="2">
              <a:lnSpc>
                <a:spcPct val="150000"/>
              </a:lnSpc>
            </a:pPr>
            <a:r>
              <a:rPr lang="fr-FR" sz="1100" dirty="0"/>
              <a:t>Voir </a:t>
            </a:r>
            <a:r>
              <a:rPr lang="fr-FR" sz="1100" dirty="0">
                <a:hlinkClick r:id="rId2"/>
              </a:rPr>
              <a:t>https://stt4230.rbind.io/amelioration_code/bonnes_pratiques_r/</a:t>
            </a:r>
            <a:endParaRPr lang="fr-FR" sz="11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R est sensible aux majuscules/minuscules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Eviter les accents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Un objet ne peut pas démarrer par un chiffre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Noms interdits : </a:t>
            </a:r>
            <a:r>
              <a:rPr lang="fr-FR" sz="1600" i="1" dirty="0"/>
              <a:t>if, </a:t>
            </a:r>
            <a:r>
              <a:rPr lang="fr-FR" sz="1600" i="1" dirty="0" err="1"/>
              <a:t>else</a:t>
            </a:r>
            <a:r>
              <a:rPr lang="fr-FR" sz="1600" i="1" dirty="0"/>
              <a:t>, </a:t>
            </a:r>
            <a:r>
              <a:rPr lang="fr-FR" sz="1600" i="1" dirty="0" err="1"/>
              <a:t>repeat</a:t>
            </a:r>
            <a:r>
              <a:rPr lang="fr-FR" sz="1600" i="1" dirty="0"/>
              <a:t>, </a:t>
            </a:r>
            <a:r>
              <a:rPr lang="fr-FR" sz="1600" i="1" dirty="0" err="1"/>
              <a:t>while</a:t>
            </a:r>
            <a:r>
              <a:rPr lang="fr-FR" sz="1600" i="1" dirty="0"/>
              <a:t>, </a:t>
            </a:r>
            <a:r>
              <a:rPr lang="fr-FR" sz="1600" i="1" dirty="0" err="1"/>
              <a:t>function</a:t>
            </a:r>
            <a:r>
              <a:rPr lang="fr-FR" sz="1600" i="1" dirty="0"/>
              <a:t>, for, in, </a:t>
            </a:r>
            <a:r>
              <a:rPr lang="fr-FR" sz="1600" i="1" dirty="0" err="1"/>
              <a:t>next</a:t>
            </a:r>
            <a:r>
              <a:rPr lang="fr-FR" sz="1600" i="1" dirty="0"/>
              <a:t>, break, TRUE, FALSE, NULL, </a:t>
            </a:r>
            <a:r>
              <a:rPr lang="fr-FR" sz="1600" i="1" dirty="0" err="1"/>
              <a:t>Inf</a:t>
            </a:r>
            <a:r>
              <a:rPr lang="fr-FR" sz="1600" i="1" dirty="0"/>
              <a:t>, </a:t>
            </a:r>
            <a:r>
              <a:rPr lang="fr-FR" sz="1600" i="1" dirty="0" err="1"/>
              <a:t>NaN</a:t>
            </a:r>
            <a:r>
              <a:rPr lang="fr-FR" sz="1600" i="1" dirty="0"/>
              <a:t>, NA, </a:t>
            </a:r>
            <a:r>
              <a:rPr lang="fr-FR" sz="1600" i="1" dirty="0" err="1"/>
              <a:t>NA_integer</a:t>
            </a:r>
            <a:r>
              <a:rPr lang="fr-FR" sz="1600" i="1" dirty="0"/>
              <a:t>_, </a:t>
            </a:r>
            <a:r>
              <a:rPr lang="fr-FR" sz="1600" i="1" dirty="0" err="1"/>
              <a:t>NA_real</a:t>
            </a:r>
            <a:r>
              <a:rPr lang="fr-FR" sz="1600" i="1" dirty="0"/>
              <a:t>_, </a:t>
            </a:r>
            <a:r>
              <a:rPr lang="fr-FR" sz="1600" i="1" dirty="0" err="1"/>
              <a:t>NA_complex</a:t>
            </a:r>
            <a:r>
              <a:rPr lang="fr-FR" sz="1600" i="1" dirty="0"/>
              <a:t>_, </a:t>
            </a:r>
            <a:r>
              <a:rPr lang="fr-FR" sz="1600" i="1" dirty="0" err="1"/>
              <a:t>NA_character</a:t>
            </a:r>
            <a:r>
              <a:rPr lang="fr-FR" sz="1600" i="1" dirty="0"/>
              <a:t>_, ... et ..1, ..2, etc. »</a:t>
            </a:r>
          </a:p>
          <a:p>
            <a:pPr lvl="2">
              <a:lnSpc>
                <a:spcPct val="150000"/>
              </a:lnSpc>
            </a:pPr>
            <a:r>
              <a:rPr lang="fr-FR" sz="1100" dirty="0"/>
              <a:t>Voir </a:t>
            </a:r>
            <a:r>
              <a:rPr lang="fr-FR" sz="1100" dirty="0">
                <a:hlinkClick r:id="rId3"/>
              </a:rPr>
              <a:t>https://stt4230.rbind.io/introduction/base_r/</a:t>
            </a:r>
            <a:endParaRPr lang="fr-FR" sz="11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910493" y="4860705"/>
            <a:ext cx="4206630" cy="1082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"objet"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1objet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erreur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Error: &lt;text&gt;:3:2: symbole inattendu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0645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25</a:t>
            </a:fld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291810" y="1151013"/>
            <a:ext cx="8588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Exemples d'objets :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91809" y="5978538"/>
            <a:ext cx="8588421" cy="338554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Exécutez la commande </a:t>
            </a:r>
            <a:r>
              <a:rPr lang="fr-FR" sz="1600" dirty="0" err="1"/>
              <a:t>ls</a:t>
            </a:r>
            <a:r>
              <a:rPr lang="fr-FR" sz="1600" dirty="0"/>
              <a:t>() ou regardez le panel Environment pour retrouver les objets crées</a:t>
            </a:r>
            <a:endParaRPr lang="fr-FR" sz="1600" b="1" dirty="0"/>
          </a:p>
        </p:txBody>
      </p:sp>
      <p:sp>
        <p:nvSpPr>
          <p:cNvPr id="4" name="Rectangle 3"/>
          <p:cNvSpPr/>
          <p:nvPr/>
        </p:nvSpPr>
        <p:spPr>
          <a:xfrm>
            <a:off x="297203" y="1804016"/>
            <a:ext cx="8292881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"c()" signifie "concaténer"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couleur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"noire"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"noire"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"marron"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"blanche"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900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600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650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d’objets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294505" y="3507551"/>
            <a:ext cx="8298275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table(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couleur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couleur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blanche  marron   noire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1       1       2</a:t>
            </a: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Min. 1st Qu.  Median    Mean 3rd Qu.    Max.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600.0   637.5   675.0   712.5   750.0   900.0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91809" y="2953575"/>
            <a:ext cx="8588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Possibilité d'appliquer des fonctions sur ces objets :</a:t>
            </a:r>
          </a:p>
        </p:txBody>
      </p:sp>
    </p:spTree>
    <p:extLst>
      <p:ext uri="{BB962C8B-B14F-4D97-AF65-F5344CB8AC3E}">
        <p14:creationId xmlns:p14="http://schemas.microsoft.com/office/powerpoint/2010/main" val="1901207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26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Type d’objets</a:t>
            </a:r>
            <a:endParaRPr lang="en-US" sz="3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15900" y="1458714"/>
            <a:ext cx="5604607" cy="537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Objet simple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Vecteur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Facteur</a:t>
            </a:r>
            <a:endParaRPr lang="fr-FR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Matrice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Dataframe (jeu de données)</a:t>
            </a:r>
            <a:endParaRPr lang="fr-FR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Liste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927173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27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simple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416169" y="1122219"/>
            <a:ext cx="87312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On assigne quelque chose dans autre chose</a:t>
            </a:r>
            <a:endParaRPr lang="fr-FR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B4BB99-7A67-4695-B736-EB0C794A8AB6}"/>
              </a:ext>
            </a:extLst>
          </p:cNvPr>
          <p:cNvSpPr/>
          <p:nvPr/>
        </p:nvSpPr>
        <p:spPr>
          <a:xfrm>
            <a:off x="1425172" y="2220977"/>
            <a:ext cx="6293657" cy="2416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objet2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"Michel 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dans le garage"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</a:t>
            </a:r>
            <a:endParaRPr lang="fr-FR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10</a:t>
            </a:r>
            <a:endParaRPr lang="fr-FR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objet2</a:t>
            </a:r>
            <a:endParaRPr lang="fr-FR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"Michel 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dans le garage"</a:t>
            </a:r>
            <a:endParaRPr lang="fr-FR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329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28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Vecteur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416169" y="1122219"/>
            <a:ext cx="87312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Objet qui rassemble des données </a:t>
            </a:r>
            <a:r>
              <a:rPr lang="fr-FR" sz="2400" dirty="0"/>
              <a:t>(variable</a:t>
            </a:r>
            <a:r>
              <a:rPr lang="fr-FR" sz="2400"/>
              <a:t>) </a:t>
            </a:r>
            <a:r>
              <a:rPr lang="fr-FR" sz="2400" b="1"/>
              <a:t>de même nature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641838" y="1815099"/>
            <a:ext cx="8071339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  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"topalov"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str(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characters (lettres)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  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900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600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650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(poids)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numeric (chiffres)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FE2CF6-8999-4239-A105-29D66A636FBA}"/>
              </a:ext>
            </a:extLst>
          </p:cNvPr>
          <p:cNvSpPr/>
          <p:nvPr/>
        </p:nvSpPr>
        <p:spPr>
          <a:xfrm>
            <a:off x="908168" y="4913460"/>
            <a:ext cx="6882766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2000" dirty="0">
                <a:solidFill>
                  <a:prstClr val="black"/>
                </a:solidFill>
              </a:rPr>
              <a:t>On utilise </a:t>
            </a:r>
            <a:r>
              <a:rPr lang="fr-FR" sz="2000" b="1" dirty="0">
                <a:solidFill>
                  <a:srgbClr val="FF0000"/>
                </a:solidFill>
              </a:rPr>
              <a:t>c() </a:t>
            </a:r>
            <a:r>
              <a:rPr lang="fr-FR" sz="2000" dirty="0">
                <a:solidFill>
                  <a:prstClr val="black"/>
                </a:solidFill>
              </a:rPr>
              <a:t>pour "concaténer"</a:t>
            </a:r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989A46A5-8DD4-4C49-BCA1-B97BE1E0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147" y="4588360"/>
            <a:ext cx="698041" cy="72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40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29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Vecteur</a:t>
            </a:r>
            <a:endParaRPr lang="en-US" sz="3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A40BF0-D763-46A3-8804-D971965C04FF}"/>
              </a:ext>
            </a:extLst>
          </p:cNvPr>
          <p:cNvSpPr txBox="1"/>
          <p:nvPr/>
        </p:nvSpPr>
        <p:spPr>
          <a:xfrm>
            <a:off x="-416169" y="1122219"/>
            <a:ext cx="925243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Les vecteurs de nature différente ne se mélangent pas très bien...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439614" y="2164578"/>
            <a:ext cx="7719647" cy="12977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les données doivent être du même type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vache_poids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(vache, poids)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(vache_poids)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chr [1:8] "spassky" "karpov" "kasparov" "topalov" "900" "600" "700" "650"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9A40BF0-D763-46A3-8804-D971965C04FF}"/>
              </a:ext>
            </a:extLst>
          </p:cNvPr>
          <p:cNvSpPr txBox="1"/>
          <p:nvPr/>
        </p:nvSpPr>
        <p:spPr>
          <a:xfrm>
            <a:off x="-416169" y="3823025"/>
            <a:ext cx="925243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Possible de changer la nature d'un vecteur</a:t>
            </a:r>
            <a:endParaRPr lang="fr-FR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439613" y="4575139"/>
            <a:ext cx="7719647" cy="1554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possible de changer la nature d'un vecteur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(poids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as.character(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poids)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"900" "600" "700" "650"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(poids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as.numeric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poids)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900 600 700 650</a:t>
            </a:r>
          </a:p>
        </p:txBody>
      </p:sp>
    </p:spTree>
    <p:extLst>
      <p:ext uri="{BB962C8B-B14F-4D97-AF65-F5344CB8AC3E}">
        <p14:creationId xmlns:p14="http://schemas.microsoft.com/office/powerpoint/2010/main" val="391465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Ressources utiles</a:t>
            </a:r>
            <a:endParaRPr lang="en-US" sz="36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968285"/>
            <a:ext cx="6343670" cy="41106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969" y="1114697"/>
            <a:ext cx="4541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https://stackoverflow.com/questions/tagged/r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04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30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Facteur</a:t>
            </a:r>
            <a:endParaRPr lang="en-US" sz="3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A40BF0-D763-46A3-8804-D971965C04FF}"/>
              </a:ext>
            </a:extLst>
          </p:cNvPr>
          <p:cNvSpPr txBox="1"/>
          <p:nvPr/>
        </p:nvSpPr>
        <p:spPr>
          <a:xfrm>
            <a:off x="-416169" y="1122219"/>
            <a:ext cx="873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Objet qui organise les données d'un vecteur en </a:t>
            </a:r>
            <a:r>
              <a:rPr lang="fr-FR" b="1" dirty="0"/>
              <a:t>catégories ou niveaux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B902304-FED2-45CD-A9D8-861C5B0A8642}"/>
              </a:ext>
            </a:extLst>
          </p:cNvPr>
          <p:cNvSpPr txBox="1"/>
          <p:nvPr/>
        </p:nvSpPr>
        <p:spPr>
          <a:xfrm>
            <a:off x="-416169" y="5470925"/>
            <a:ext cx="873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Les "facteurs" seront très utiles quand nous aborderons le recodage de variables</a:t>
            </a:r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246184" y="1710471"/>
            <a:ext cx="8405447" cy="32778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facteur_vache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factor(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facteur_vache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spassky  karpov   kasparov topalov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Levels: karpov kasparov spassky topalov</a:t>
            </a:r>
          </a:p>
          <a:p>
            <a:pPr latinLnBrk="1">
              <a:spcAft>
                <a:spcPts val="1000"/>
              </a:spcAft>
            </a:pP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NB : les niveaux sont rangés automatiquement par ordre alphabétique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possibilité de ré-ordonner </a:t>
            </a:r>
            <a:r>
              <a:rPr lang="en-US" sz="1400" b="1" i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(levels=)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 de renommer </a:t>
            </a:r>
            <a:r>
              <a:rPr lang="en-US" sz="1400" b="1" i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(labels=)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ces niveaux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facteur_vache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factor(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vache,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					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levels =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labels =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facteur_vache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Spassky  Karpov   Kasparov Topalov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Levels: Spassky Kasparov Karpov Topalov</a:t>
            </a:r>
          </a:p>
        </p:txBody>
      </p:sp>
    </p:spTree>
    <p:extLst>
      <p:ext uri="{BB962C8B-B14F-4D97-AF65-F5344CB8AC3E}">
        <p14:creationId xmlns:p14="http://schemas.microsoft.com/office/powerpoint/2010/main" val="3936796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31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Matrice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83948" y="1176110"/>
            <a:ext cx="873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Objet qui agence les données d'un vecteur en lignes et en colonnes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Ensemble de vecteurs (variables) </a:t>
            </a:r>
            <a:r>
              <a:rPr lang="fr-FR" sz="2000" b="1" dirty="0"/>
              <a:t>de même nature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452871" y="2636579"/>
            <a:ext cx="8194431" cy="3421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  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couleur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"noire"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"noire"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"marron"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"blanche"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on combine les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deux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vecteurs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avec la fonction </a:t>
            </a:r>
            <a:r>
              <a:rPr lang="en-US" sz="1600" b="1" i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sz="1600" b="1" i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qui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veut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dire : </a:t>
            </a:r>
            <a:r>
              <a:rPr lang="en-US" sz="1600" b="1" i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column bind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(combiner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colonnes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MAT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vache,couleur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MAT</a:t>
            </a:r>
          </a:p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vache      couleur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[1,] "spassky"  "noire"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[2,] "karpov"   "noire"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[3,] "kasparov" "marron"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[4,] "topalov"  "blanche"</a:t>
            </a:r>
          </a:p>
        </p:txBody>
      </p:sp>
    </p:spTree>
    <p:extLst>
      <p:ext uri="{BB962C8B-B14F-4D97-AF65-F5344CB8AC3E}">
        <p14:creationId xmlns:p14="http://schemas.microsoft.com/office/powerpoint/2010/main" val="1927841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32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Dataframe (jeu de données)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202590" y="980193"/>
            <a:ext cx="873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Matrice qui regroupe plusieurs vecteurs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Ensemble de vecteurs (variables) </a:t>
            </a:r>
            <a:r>
              <a:rPr lang="fr-FR" sz="2000" b="1" dirty="0"/>
              <a:t>de nature différente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65454" y="5332071"/>
            <a:ext cx="84569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En pratique, nous importons quasiment toujours un </a:t>
            </a:r>
            <a:r>
              <a:rPr lang="fr-FR" sz="2000" dirty="0" err="1"/>
              <a:t>dataframe</a:t>
            </a:r>
            <a:r>
              <a:rPr lang="fr-FR" sz="2000" dirty="0"/>
              <a:t> (DF) à partir d’un fichier </a:t>
            </a:r>
            <a:r>
              <a:rPr lang="fr-FR" sz="2000" dirty="0" err="1"/>
              <a:t>xlsx</a:t>
            </a:r>
            <a:r>
              <a:rPr lang="fr-FR" sz="2000" dirty="0"/>
              <a:t>, </a:t>
            </a:r>
            <a:r>
              <a:rPr lang="fr-FR" sz="2000" dirty="0" err="1"/>
              <a:t>txt</a:t>
            </a:r>
            <a:r>
              <a:rPr lang="fr-FR" sz="2000" dirty="0"/>
              <a:t>, ou csv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3FD13C-6772-4B91-BCB9-DBF35CFF22A2}"/>
              </a:ext>
            </a:extLst>
          </p:cNvPr>
          <p:cNvCxnSpPr>
            <a:cxnSpLocks/>
          </p:cNvCxnSpPr>
          <p:nvPr/>
        </p:nvCxnSpPr>
        <p:spPr>
          <a:xfrm flipH="1">
            <a:off x="6624508" y="2804688"/>
            <a:ext cx="283791" cy="36478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BE7DDBF-198B-4B14-A0DE-225871A452CD}"/>
              </a:ext>
            </a:extLst>
          </p:cNvPr>
          <p:cNvCxnSpPr>
            <a:cxnSpLocks/>
          </p:cNvCxnSpPr>
          <p:nvPr/>
        </p:nvCxnSpPr>
        <p:spPr>
          <a:xfrm>
            <a:off x="6987047" y="2913685"/>
            <a:ext cx="1" cy="3266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BB347AC-4FB7-4A9B-8726-0758B67D6375}"/>
              </a:ext>
            </a:extLst>
          </p:cNvPr>
          <p:cNvCxnSpPr>
            <a:cxnSpLocks/>
          </p:cNvCxnSpPr>
          <p:nvPr/>
        </p:nvCxnSpPr>
        <p:spPr>
          <a:xfrm>
            <a:off x="7021634" y="2804688"/>
            <a:ext cx="393443" cy="3966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9420CD4-EB52-49F2-B42A-4BFDA633D9BF}"/>
              </a:ext>
            </a:extLst>
          </p:cNvPr>
          <p:cNvSpPr/>
          <p:nvPr/>
        </p:nvSpPr>
        <p:spPr>
          <a:xfrm>
            <a:off x="5992934" y="2319387"/>
            <a:ext cx="1932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colonne = variable</a:t>
            </a:r>
          </a:p>
        </p:txBody>
      </p:sp>
      <p:sp>
        <p:nvSpPr>
          <p:cNvPr id="5" name="Rectangle 4"/>
          <p:cNvSpPr/>
          <p:nvPr/>
        </p:nvSpPr>
        <p:spPr>
          <a:xfrm>
            <a:off x="839537" y="3395072"/>
            <a:ext cx="389951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vache,couleur,poids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</a:p>
        </p:txBody>
      </p:sp>
      <p:sp>
        <p:nvSpPr>
          <p:cNvPr id="7" name="Rectangle 6"/>
          <p:cNvSpPr/>
          <p:nvPr/>
        </p:nvSpPr>
        <p:spPr>
          <a:xfrm>
            <a:off x="5215882" y="3274129"/>
            <a:ext cx="2908210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vache couleur poids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spassky   noire   900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karpov   noire   600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kasparov  marron   700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topalov blanche   650</a:t>
            </a:r>
          </a:p>
        </p:txBody>
      </p:sp>
    </p:spTree>
    <p:extLst>
      <p:ext uri="{BB962C8B-B14F-4D97-AF65-F5344CB8AC3E}">
        <p14:creationId xmlns:p14="http://schemas.microsoft.com/office/powerpoint/2010/main" val="3348814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33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Liste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193045" y="1136335"/>
            <a:ext cx="873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Objet pouvant </a:t>
            </a:r>
            <a:r>
              <a:rPr lang="fr-FR" b="1" dirty="0"/>
              <a:t>contenir</a:t>
            </a:r>
            <a:r>
              <a:rPr lang="fr-FR" dirty="0"/>
              <a:t> des objets de natures différentes : vecteurs, matrices, dataframes ...</a:t>
            </a: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631962" y="2068321"/>
            <a:ext cx="2768707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(vache, MAT, DF)</a:t>
            </a:r>
          </a:p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6110654" y="1795819"/>
            <a:ext cx="2669442" cy="32316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[[1]]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"spassky"  "karpov"   "kasparov" "topalov"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[[2]]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vache      couleur 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[1,] "spassky"  "noire" 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[2,] "karpov"   "noire" 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[3,] "kasparov" "marron"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[4,] "topalov"  "blanche"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[[3]]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vache couleur poids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spassky   noire   900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karpov   noire   600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kasparov  marron   700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topalov blanche   650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-193045" y="3016555"/>
            <a:ext cx="5653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Très pratique pour stocker temporairement des objets, notamment via des boucles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470094" y="4006712"/>
            <a:ext cx="3732629" cy="1826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fr-FR" sz="1200" b="1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EXERCICE MAISON pour les plus téméraires : </a:t>
            </a:r>
            <a:r>
              <a:rPr lang="fr-FR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exécutez et essayer de comprendre cette </a:t>
            </a:r>
            <a:br>
              <a:rPr lang="fr-FR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fr-FR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simple boucle </a:t>
            </a:r>
            <a:endParaRPr lang="en-US" sz="1200" i="1" dirty="0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vide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DF[,</a:t>
            </a:r>
            <a:r>
              <a:rPr lang="en-US" sz="12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"vache"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]) {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LS[[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]]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,]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  <a:p>
            <a:pPr latinLnBrk="1">
              <a:spcAft>
                <a:spcPts val="1000"/>
              </a:spcAft>
            </a:pPr>
            <a:r>
              <a:rPr lang="fr-FR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</a:t>
            </a:r>
            <a:r>
              <a:rPr lang="fr-FR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remplie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667525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34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2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1222307"/>
            <a:ext cx="87312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 vecteur de type caractère contenant 4 noms d'animaux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 vecteur de type caractère contenant 4 pays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 vecteur de type numérique contenant 4 tailles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une matrice regroupant les vecteurs "animaux" et "pays"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Transformez le vecteur "animaux" en facteur en changeant l'ordre des niveaux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une </a:t>
            </a:r>
            <a:r>
              <a:rPr lang="fr-FR" sz="2000" dirty="0" err="1"/>
              <a:t>dataframe</a:t>
            </a:r>
            <a:r>
              <a:rPr lang="fr-FR" sz="2000" dirty="0"/>
              <a:t> regroupant les vecteurs "pays" et "poids" et le facteur "animaux"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Insérez le facteur "animaux" et le </a:t>
            </a:r>
            <a:r>
              <a:rPr lang="fr-FR" sz="2000" dirty="0" err="1"/>
              <a:t>dataframe</a:t>
            </a:r>
            <a:r>
              <a:rPr lang="fr-FR" sz="2000" dirty="0"/>
              <a:t> dans une même liste</a:t>
            </a:r>
          </a:p>
        </p:txBody>
      </p:sp>
    </p:spTree>
    <p:extLst>
      <p:ext uri="{BB962C8B-B14F-4D97-AF65-F5344CB8AC3E}">
        <p14:creationId xmlns:p14="http://schemas.microsoft.com/office/powerpoint/2010/main" val="1193677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35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de données</a:t>
            </a:r>
            <a:endParaRPr lang="en-US" sz="3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48846" y="5039558"/>
            <a:ext cx="51083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 err="1"/>
              <a:t>Territory</a:t>
            </a:r>
            <a:r>
              <a:rPr lang="fr-FR" sz="1400" dirty="0"/>
              <a:t> : </a:t>
            </a:r>
            <a:r>
              <a:rPr lang="en-US" sz="1400" dirty="0"/>
              <a:t>pays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Bands : nombre de groupes de métal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Population : nombre d'habitant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 err="1"/>
              <a:t>Happiness</a:t>
            </a:r>
            <a:r>
              <a:rPr lang="fr-FR" sz="1400" dirty="0"/>
              <a:t> : échelle de bonheur </a:t>
            </a:r>
            <a:r>
              <a:rPr lang="fr-FR" sz="1100" dirty="0"/>
              <a:t>https://</a:t>
            </a:r>
            <a:r>
              <a:rPr lang="fr-FR" sz="1100" dirty="0" err="1"/>
              <a:t>en.wikipedia.org</a:t>
            </a:r>
            <a:r>
              <a:rPr lang="fr-FR" sz="1100" dirty="0"/>
              <a:t>/wiki/</a:t>
            </a:r>
            <a:r>
              <a:rPr lang="fr-FR" sz="1100" dirty="0" err="1"/>
              <a:t>World_Happiness_Report</a:t>
            </a:r>
            <a:endParaRPr lang="fr-FR" sz="11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23" y="1107884"/>
            <a:ext cx="3029927" cy="157031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3146" y="1229307"/>
            <a:ext cx="5367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Téléchargez "</a:t>
            </a:r>
            <a:r>
              <a:rPr lang="fr-FR" dirty="0" err="1"/>
              <a:t>meta_bands.csv</a:t>
            </a:r>
            <a:r>
              <a:rPr lang="fr-FR" dirty="0"/>
              <a:t>" sur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https://github.com/lafitter/M2-Science-du-Langage</a:t>
            </a:r>
            <a:endParaRPr lang="en-US" dirty="0"/>
          </a:p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33" y="2390673"/>
            <a:ext cx="3371850" cy="2352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98576" y="5827534"/>
            <a:ext cx="32355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www.brooklynvegan.com</a:t>
            </a:r>
            <a:r>
              <a:rPr lang="en-US" sz="1050" dirty="0"/>
              <a:t>/study-says-</a:t>
            </a:r>
            <a:r>
              <a:rPr lang="en-US" sz="1050" dirty="0" err="1"/>
              <a:t>coun</a:t>
            </a:r>
            <a:r>
              <a:rPr lang="en-US" sz="1050" dirty="0"/>
              <a:t>/</a:t>
            </a:r>
          </a:p>
          <a:p>
            <a:r>
              <a:rPr lang="en-US" sz="1050" dirty="0"/>
              <a:t>https://</a:t>
            </a:r>
            <a:r>
              <a:rPr lang="en-US" sz="1050" dirty="0" err="1"/>
              <a:t>p.migdal.pl</a:t>
            </a:r>
            <a:r>
              <a:rPr lang="en-US" sz="1050" dirty="0"/>
              <a:t>/blog/2023/01/metal-bands-happiness-correlation/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990" y="3266863"/>
            <a:ext cx="1915059" cy="1119671"/>
          </a:xfrm>
          <a:prstGeom prst="rect">
            <a:avLst/>
          </a:prstGeom>
        </p:spPr>
      </p:pic>
      <p:sp>
        <p:nvSpPr>
          <p:cNvPr id="8" name="Flèche vers le bas 7"/>
          <p:cNvSpPr/>
          <p:nvPr/>
        </p:nvSpPr>
        <p:spPr>
          <a:xfrm>
            <a:off x="7432186" y="2760785"/>
            <a:ext cx="278668" cy="386861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83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36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Adresse du </a:t>
            </a:r>
            <a:r>
              <a:rPr lang="fr-FR" sz="3600" dirty="0" err="1"/>
              <a:t>dataframe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-278413" y="1338395"/>
            <a:ext cx="9519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Importer un </a:t>
            </a:r>
            <a:r>
              <a:rPr lang="fr-FR" sz="2000" dirty="0" err="1"/>
              <a:t>DF</a:t>
            </a:r>
            <a:r>
              <a:rPr lang="fr-FR" sz="2000" dirty="0"/>
              <a:t> nécessite de connaître son </a:t>
            </a:r>
            <a:r>
              <a:rPr lang="fr-FR" sz="2000" b="1" dirty="0"/>
              <a:t>répertoire de travail </a:t>
            </a:r>
            <a:r>
              <a:rPr lang="fr-FR" sz="2000" dirty="0"/>
              <a:t>("l'adresse" du script 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/>
              <a:t>Cas 1 : </a:t>
            </a:r>
            <a:r>
              <a:rPr lang="fr-FR" sz="2000" dirty="0"/>
              <a:t>R a été ouvert via le menu application (</a:t>
            </a:r>
            <a:r>
              <a:rPr lang="fr-FR" sz="2000" dirty="0" err="1"/>
              <a:t>windows</a:t>
            </a:r>
            <a:r>
              <a:rPr lang="fr-FR" sz="2000" dirty="0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BA1521-024A-44BF-93AA-89FE8AA8A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58" r="76526"/>
          <a:stretch/>
        </p:blipFill>
        <p:spPr>
          <a:xfrm>
            <a:off x="515049" y="2636582"/>
            <a:ext cx="2468783" cy="34810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BDB868-288B-450D-BF6D-CAE4C681EFA1}"/>
              </a:ext>
            </a:extLst>
          </p:cNvPr>
          <p:cNvSpPr/>
          <p:nvPr/>
        </p:nvSpPr>
        <p:spPr>
          <a:xfrm>
            <a:off x="3400669" y="2624679"/>
            <a:ext cx="533992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getwd() </a:t>
            </a:r>
            <a:r>
              <a:rPr lang="en-US" i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get working directory</a:t>
            </a:r>
          </a:p>
          <a:p>
            <a:r>
              <a:rPr lang="fr-FR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"C:/Users/remi.DESKTOP-UI81QOM/Documents"</a:t>
            </a:r>
          </a:p>
        </p:txBody>
      </p:sp>
    </p:spTree>
    <p:extLst>
      <p:ext uri="{BB962C8B-B14F-4D97-AF65-F5344CB8AC3E}">
        <p14:creationId xmlns:p14="http://schemas.microsoft.com/office/powerpoint/2010/main" val="1768175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37</a:t>
            </a:fld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-278413" y="1338395"/>
            <a:ext cx="873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Nécessite de connaître son </a:t>
            </a:r>
            <a:r>
              <a:rPr lang="fr-FR" sz="2000" b="1" dirty="0"/>
              <a:t>répertoire de travail </a:t>
            </a:r>
            <a:r>
              <a:rPr lang="fr-FR" sz="2000" dirty="0"/>
              <a:t>("l'adresse" du script 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dirty="0"/>
              <a:t>Cas 2 : </a:t>
            </a:r>
            <a:r>
              <a:rPr lang="fr-FR" sz="2000" dirty="0"/>
              <a:t>R a été ouvert via un script 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CB9A7E-A74C-4F02-A062-C8C42997129F}"/>
              </a:ext>
            </a:extLst>
          </p:cNvPr>
          <p:cNvSpPr/>
          <p:nvPr/>
        </p:nvSpPr>
        <p:spPr>
          <a:xfrm>
            <a:off x="404262" y="4087745"/>
            <a:ext cx="8315024" cy="9592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"C:/Users/remi.DESKTOP-UI81QOM/Desktop/VERSIONS PROJETS TT/COURS v9tt/6. Stat R analyse linguistique 23-24/COURS"</a:t>
            </a:r>
            <a:endParaRPr lang="fr-FR" sz="16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FAFE58E-6962-46EF-B80E-40B606DE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2" y="2534909"/>
            <a:ext cx="7349148" cy="1324278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Adresse du </a:t>
            </a:r>
            <a:r>
              <a:rPr lang="fr-FR" sz="3600" dirty="0" err="1"/>
              <a:t>dataframe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F1B8BD-0062-4319-AD17-351D708BC9FB}"/>
              </a:ext>
            </a:extLst>
          </p:cNvPr>
          <p:cNvSpPr/>
          <p:nvPr/>
        </p:nvSpPr>
        <p:spPr>
          <a:xfrm>
            <a:off x="491808" y="5730479"/>
            <a:ext cx="7961029" cy="3425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1600" dirty="0">
                <a:solidFill>
                  <a:prstClr val="black"/>
                </a:solidFill>
              </a:rPr>
              <a:t>Cas le plus simple car le </a:t>
            </a:r>
            <a:r>
              <a:rPr lang="fr-FR" sz="1600" dirty="0" err="1">
                <a:solidFill>
                  <a:prstClr val="black"/>
                </a:solidFill>
              </a:rPr>
              <a:t>DF</a:t>
            </a:r>
            <a:r>
              <a:rPr lang="fr-FR" sz="1600" dirty="0">
                <a:solidFill>
                  <a:prstClr val="black"/>
                </a:solidFill>
              </a:rPr>
              <a:t> et le script R ont la même adresse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C28EC1DE-2F66-404F-8744-83728E8AD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309" y="5367873"/>
            <a:ext cx="706214" cy="7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56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38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via le script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448409" y="2075615"/>
            <a:ext cx="7918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metal_bands.csv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header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T, </a:t>
            </a:r>
            <a:r>
              <a:rPr lang="en-US" sz="16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";"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dec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6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1674337" y="2455193"/>
            <a:ext cx="58441" cy="23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926760" y="2751732"/>
            <a:ext cx="19895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fonction de base pour lire les fichiers .csv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3408659" y="2470686"/>
            <a:ext cx="58441" cy="23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2837508" y="273187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nom du fichier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6091986" y="1220784"/>
            <a:ext cx="1330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séparateur de colonne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6462346" y="1867115"/>
            <a:ext cx="294770" cy="2085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7616891" y="2743961"/>
            <a:ext cx="1330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type de décimale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</p:cNvCxnSpPr>
          <p:nvPr/>
        </p:nvCxnSpPr>
        <p:spPr>
          <a:xfrm flipH="1" flipV="1">
            <a:off x="7819308" y="2440692"/>
            <a:ext cx="110691" cy="2911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5064672" y="2731879"/>
            <a:ext cx="19691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indique que la 1ère ligne correspond au nom des variables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</p:cNvCxnSpPr>
          <p:nvPr/>
        </p:nvCxnSpPr>
        <p:spPr>
          <a:xfrm flipH="1" flipV="1">
            <a:off x="5380892" y="2440692"/>
            <a:ext cx="24182" cy="2911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FF1B8BD-0062-4319-AD17-351D708BC9FB}"/>
              </a:ext>
            </a:extLst>
          </p:cNvPr>
          <p:cNvSpPr/>
          <p:nvPr/>
        </p:nvSpPr>
        <p:spPr>
          <a:xfrm>
            <a:off x="595263" y="4702692"/>
            <a:ext cx="7961029" cy="3425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1600" dirty="0">
                <a:solidFill>
                  <a:prstClr val="black"/>
                </a:solidFill>
              </a:rPr>
              <a:t>Ouvrez le fichier .csv avec bloc-notes pour identifier les bons séparateurs : </a:t>
            </a:r>
          </a:p>
        </p:txBody>
      </p:sp>
      <p:pic>
        <p:nvPicPr>
          <p:cNvPr id="32" name="Graphique 11">
            <a:extLst>
              <a:ext uri="{FF2B5EF4-FFF2-40B4-BE49-F238E27FC236}">
                <a16:creationId xmlns:a16="http://schemas.microsoft.com/office/drawing/2014/main" id="{C28EC1DE-2F66-404F-8744-83728E8AD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764" y="4340086"/>
            <a:ext cx="706214" cy="73370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017714" y="5276543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Territory;Bands;Population;Happiness</a:t>
            </a:r>
          </a:p>
          <a:p>
            <a:r>
              <a:rPr lang="en-US" sz="1600" dirty="0"/>
              <a:t>Afghanistan;2;37466414;2.404</a:t>
            </a:r>
          </a:p>
          <a:p>
            <a:r>
              <a:rPr lang="en-US" sz="1600" dirty="0"/>
              <a:t>Albania;7;3088385;5.199</a:t>
            </a:r>
          </a:p>
          <a:p>
            <a:r>
              <a:rPr lang="en-US" sz="1600" dirty="0"/>
              <a:t>Algeria;16;43576691;5.122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499350" y="3101211"/>
            <a:ext cx="114973" cy="31771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2369940" y="3517867"/>
            <a:ext cx="2826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implicitement, l'adresse du fichier est :</a:t>
            </a:r>
          </a:p>
          <a:p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"C:/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Users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rlafitte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/Desktop/COURS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v12chu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/6. Stat R analyse linguistique 23-24/COURS/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meta_bands.csv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531134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39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448409" y="2075615"/>
            <a:ext cx="7918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metal_bands.csv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header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T, </a:t>
            </a:r>
            <a:r>
              <a:rPr lang="en-US" sz="16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";"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dec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6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1674337" y="2455193"/>
            <a:ext cx="58441" cy="23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926760" y="2751732"/>
            <a:ext cx="19895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fonction de base pour lire les fichiers .csv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3408659" y="2470686"/>
            <a:ext cx="58441" cy="23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2837508" y="273187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nom du fichier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6091986" y="1220784"/>
            <a:ext cx="1330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séparateur de colonne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6462346" y="1867115"/>
            <a:ext cx="294770" cy="2085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7616891" y="2743961"/>
            <a:ext cx="1330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type de décimale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</p:cNvCxnSpPr>
          <p:nvPr/>
        </p:nvCxnSpPr>
        <p:spPr>
          <a:xfrm flipH="1" flipV="1">
            <a:off x="7819308" y="2440692"/>
            <a:ext cx="110691" cy="2911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5064672" y="2731879"/>
            <a:ext cx="19691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indique que la 1ère ligne correspond au nom des variables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</p:cNvCxnSpPr>
          <p:nvPr/>
        </p:nvCxnSpPr>
        <p:spPr>
          <a:xfrm flipH="1" flipV="1">
            <a:off x="5380892" y="2440692"/>
            <a:ext cx="24182" cy="2911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FF1B8BD-0062-4319-AD17-351D708BC9FB}"/>
              </a:ext>
            </a:extLst>
          </p:cNvPr>
          <p:cNvSpPr/>
          <p:nvPr/>
        </p:nvSpPr>
        <p:spPr>
          <a:xfrm>
            <a:off x="595263" y="4702692"/>
            <a:ext cx="7961029" cy="3425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1600" dirty="0">
                <a:solidFill>
                  <a:prstClr val="black"/>
                </a:solidFill>
              </a:rPr>
              <a:t>Ouvrez le fichier .csv avec bloc-notes pour identifier les bons séparateurs : </a:t>
            </a:r>
          </a:p>
        </p:txBody>
      </p:sp>
      <p:pic>
        <p:nvPicPr>
          <p:cNvPr id="32" name="Graphique 11">
            <a:extLst>
              <a:ext uri="{FF2B5EF4-FFF2-40B4-BE49-F238E27FC236}">
                <a16:creationId xmlns:a16="http://schemas.microsoft.com/office/drawing/2014/main" id="{C28EC1DE-2F66-404F-8744-83728E8AD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764" y="4340086"/>
            <a:ext cx="706214" cy="73370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017714" y="5276543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Territory;Bands;Population;Happiness</a:t>
            </a:r>
          </a:p>
          <a:p>
            <a:r>
              <a:rPr lang="en-US" sz="1600" dirty="0"/>
              <a:t>Afghanistan;2;37466414;2.404</a:t>
            </a:r>
          </a:p>
          <a:p>
            <a:r>
              <a:rPr lang="en-US" sz="1600" dirty="0"/>
              <a:t>Albania;7;3088385;5.199</a:t>
            </a:r>
          </a:p>
          <a:p>
            <a:r>
              <a:rPr lang="en-US" sz="1600" dirty="0"/>
              <a:t>Algeria;16;43576691;5.122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499350" y="3101211"/>
            <a:ext cx="114973" cy="31771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2369940" y="3517867"/>
            <a:ext cx="2826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implicitement, l'adresse du fichier est :</a:t>
            </a:r>
          </a:p>
          <a:p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"C:/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Users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rlafitte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/Desktop/COURS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v12chu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/6. Stat R analyse linguistique 23-24/COURS/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meta_bands.csv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15517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200" dirty="0"/>
              <a:t>Ressources</a:t>
            </a:r>
            <a:r>
              <a:rPr lang="fr-FR" dirty="0"/>
              <a:t> utiles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7461" y="1559712"/>
            <a:ext cx="5830955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2"/>
              </a:rPr>
              <a:t>https://www.r-bloggers.com/blogs-list/</a:t>
            </a:r>
          </a:p>
          <a:p>
            <a:r>
              <a:rPr lang="en-US" sz="1600" dirty="0">
                <a:hlinkClick r:id="rId2"/>
              </a:rPr>
              <a:t>https://stt4230.rbind.io/introduction/presentation_r/</a:t>
            </a:r>
          </a:p>
          <a:p>
            <a:r>
              <a:rPr lang="en-US" sz="1600" dirty="0">
                <a:hlinkClick r:id="rId2"/>
              </a:rPr>
              <a:t>https://rstudio-education.github.io/hopr/</a:t>
            </a:r>
          </a:p>
          <a:p>
            <a:r>
              <a:rPr lang="en-US" sz="1600" dirty="0">
                <a:hlinkClick r:id="rId2"/>
              </a:rPr>
              <a:t>https://perso.ens-lyon.fr/lise.vaudor/grimoireStat/_book/intro.html</a:t>
            </a:r>
          </a:p>
          <a:p>
            <a:r>
              <a:rPr lang="en-US" sz="1600" dirty="0">
                <a:hlinkClick r:id="rId2"/>
              </a:rPr>
              <a:t>https://www.r-bloggers.com/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https://www.datanovia.com/en/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https://rcompanion.org/handbook/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https://r-graph-gallery.com/ggplot2-package</a:t>
            </a:r>
            <a:r>
              <a:rPr lang="en-US" sz="1600">
                <a:hlinkClick r:id="rId5"/>
              </a:rPr>
              <a:t>.html</a:t>
            </a:r>
            <a:endParaRPr lang="en-US" sz="1600"/>
          </a:p>
          <a:p>
            <a:r>
              <a:rPr lang="en-US" sz="1600">
                <a:hlinkClick r:id="rId6"/>
              </a:rPr>
              <a:t>https://www.uvm.edu/~statdhtx/StatPages/R/ReadingData.html</a:t>
            </a:r>
            <a:endParaRPr lang="en-US" sz="1600"/>
          </a:p>
          <a:p>
            <a:r>
              <a:rPr lang="en-US" sz="1600">
                <a:hlinkClick r:id="rId7"/>
              </a:rPr>
              <a:t>https://fermin.perso.math.cnrs.fr/Files/IntroductionRStudio.html</a:t>
            </a:r>
            <a:endParaRPr lang="en-US" sz="1600"/>
          </a:p>
          <a:p>
            <a:endParaRPr lang="en-US" sz="1600"/>
          </a:p>
          <a:p>
            <a:endParaRPr lang="en-US" sz="1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8416" y="1559712"/>
            <a:ext cx="3065917" cy="42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3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7539" y="2042541"/>
            <a:ext cx="8088923" cy="32778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(DF,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Territory Bands Population Happiness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Afghanistan     2   37466414     2.404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 Albania     7    3088385     5.199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 Algeria    16   43576691     5.122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   Andorra     2      85645        NA</a:t>
            </a: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TOUJOURS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VERIFIER LE FORMAT DES VARIABLES !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'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':    174 obs. of  4 variables: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Territory : chr  "Afghanistan" "Albania" "Algeria" "Andorra"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Bands  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2 7 16 2 8 1907 19 1545 664 9 ...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Population: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37466414 3088385 43576691 85645 33642646 45864941 3011609 25809973 8884864 10282283 ...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Happiness : num  2.4 5.2 5.12 NA NA ...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8" name="ZoneTexte 7"/>
          <p:cNvSpPr txBox="1"/>
          <p:nvPr/>
        </p:nvSpPr>
        <p:spPr>
          <a:xfrm>
            <a:off x="-278413" y="1135387"/>
            <a:ext cx="873125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Vérifiez ensuite que le </a:t>
            </a:r>
            <a:r>
              <a:rPr lang="fr-FR" sz="2000" dirty="0" err="1"/>
              <a:t>DF</a:t>
            </a:r>
            <a:r>
              <a:rPr lang="fr-FR" sz="2000" dirty="0"/>
              <a:t> a été correctement importé avec </a:t>
            </a:r>
            <a:r>
              <a:rPr lang="fr-FR" sz="2000" b="1" dirty="0" err="1">
                <a:solidFill>
                  <a:srgbClr val="FF0000"/>
                </a:solidFill>
              </a:rPr>
              <a:t>head</a:t>
            </a:r>
            <a:r>
              <a:rPr lang="fr-FR" sz="2000" b="1" dirty="0">
                <a:solidFill>
                  <a:srgbClr val="FF0000"/>
                </a:solidFill>
              </a:rPr>
              <a:t>() </a:t>
            </a:r>
            <a:r>
              <a:rPr lang="fr-FR" sz="2000" dirty="0"/>
              <a:t>et </a:t>
            </a:r>
            <a:r>
              <a:rPr lang="fr-FR" sz="2000" b="1" dirty="0">
                <a:solidFill>
                  <a:srgbClr val="FF0000"/>
                </a:solidFill>
              </a:rPr>
              <a:t>str()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628900" y="5240215"/>
            <a:ext cx="307732" cy="4132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64447" y="5721223"/>
            <a:ext cx="5340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quand le </a:t>
            </a:r>
            <a:r>
              <a:rPr lang="fr-FR" sz="1400" dirty="0" err="1"/>
              <a:t>parameter</a:t>
            </a:r>
            <a:r>
              <a:rPr lang="fr-FR" sz="1400" dirty="0"/>
              <a:t> "</a:t>
            </a:r>
            <a:r>
              <a:rPr lang="fr-FR" sz="1400" dirty="0" err="1"/>
              <a:t>dec</a:t>
            </a:r>
            <a:r>
              <a:rPr lang="fr-FR" sz="1400" dirty="0"/>
              <a:t> = …" est mal spécifié, on peut avoir des erreurs de formats ici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1906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7539" y="2042541"/>
            <a:ext cx="808892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View(DF)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8" name="ZoneTexte 7"/>
          <p:cNvSpPr txBox="1"/>
          <p:nvPr/>
        </p:nvSpPr>
        <p:spPr>
          <a:xfrm>
            <a:off x="-278413" y="1135387"/>
            <a:ext cx="8731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Utilisez </a:t>
            </a:r>
            <a:r>
              <a:rPr lang="fr-FR" sz="2000" b="1" dirty="0" err="1">
                <a:solidFill>
                  <a:srgbClr val="FF0000"/>
                </a:solidFill>
              </a:rPr>
              <a:t>View</a:t>
            </a:r>
            <a:r>
              <a:rPr lang="fr-FR" sz="2000" b="1" dirty="0">
                <a:solidFill>
                  <a:srgbClr val="FF0000"/>
                </a:solidFill>
              </a:rPr>
              <a:t>() </a:t>
            </a:r>
            <a:r>
              <a:rPr lang="fr-FR" sz="2000" dirty="0"/>
              <a:t>pour visualiser l'ensemble du </a:t>
            </a:r>
            <a:r>
              <a:rPr lang="fr-FR" sz="2000" dirty="0" err="1"/>
              <a:t>DF</a:t>
            </a:r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00" y="2942126"/>
            <a:ext cx="5571801" cy="270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59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42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77" y="2032750"/>
            <a:ext cx="3333750" cy="1790700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-278414" y="1135387"/>
            <a:ext cx="977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Si votre </a:t>
            </a:r>
            <a:r>
              <a:rPr lang="fr-FR" dirty="0" err="1"/>
              <a:t>DF</a:t>
            </a:r>
            <a:r>
              <a:rPr lang="fr-FR" dirty="0"/>
              <a:t> est de type .</a:t>
            </a:r>
            <a:r>
              <a:rPr lang="fr-FR" dirty="0" err="1"/>
              <a:t>xlsx</a:t>
            </a:r>
            <a:r>
              <a:rPr lang="fr-FR" dirty="0"/>
              <a:t>, plus pratique encore de l'importer avec la </a:t>
            </a:r>
            <a:r>
              <a:rPr lang="fr-FR" b="1" dirty="0" err="1">
                <a:solidFill>
                  <a:srgbClr val="FF0000"/>
                </a:solidFill>
              </a:rPr>
              <a:t>library</a:t>
            </a:r>
            <a:r>
              <a:rPr lang="fr-FR" b="1" dirty="0">
                <a:solidFill>
                  <a:srgbClr val="FF0000"/>
                </a:solidFill>
              </a:rPr>
              <a:t>(readxl)</a:t>
            </a:r>
          </a:p>
        </p:txBody>
      </p:sp>
      <p:sp>
        <p:nvSpPr>
          <p:cNvPr id="6" name="Rectangle 5"/>
          <p:cNvSpPr/>
          <p:nvPr/>
        </p:nvSpPr>
        <p:spPr>
          <a:xfrm>
            <a:off x="534377" y="4074482"/>
            <a:ext cx="5732584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install.packages("readxl")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(readxl)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readxl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::read_xlsx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metal_bands.xlsx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  <a:endParaRPr lang="en-US" sz="1600" dirty="0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5292969" y="4945081"/>
            <a:ext cx="263769" cy="391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341679" y="5402732"/>
            <a:ext cx="4365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pas la peine de spécifier "sep = …" et " </a:t>
            </a:r>
            <a:r>
              <a:rPr lang="fr-FR" sz="1600" dirty="0" err="1"/>
              <a:t>dec</a:t>
            </a:r>
            <a:r>
              <a:rPr lang="fr-FR" sz="1600" dirty="0"/>
              <a:t> = …" ici</a:t>
            </a:r>
            <a:endParaRPr lang="en-US" sz="1600" dirty="0"/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3955328" y="2558090"/>
            <a:ext cx="386351" cy="284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445136" y="2420269"/>
            <a:ext cx="4158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NB : dans </a:t>
            </a:r>
            <a:r>
              <a:rPr lang="fr-FR" sz="1600" dirty="0" err="1"/>
              <a:t>excel</a:t>
            </a:r>
            <a:r>
              <a:rPr lang="fr-FR" sz="1600" dirty="0"/>
              <a:t> les décimales sont des virgules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985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43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clique-bouton</a:t>
            </a:r>
            <a:endParaRPr lang="en-US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67" y="1794478"/>
            <a:ext cx="6562667" cy="3269044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842239" y="2540977"/>
            <a:ext cx="439615" cy="10550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100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44</a:t>
            </a:fld>
            <a:endParaRPr lang="en-US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1E6BC842-7B52-4E04-ADAA-6B4122212AAA}"/>
              </a:ext>
            </a:extLst>
          </p:cNvPr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clique-bouton</a:t>
            </a:r>
            <a:endParaRPr lang="en-US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23" y="1345440"/>
            <a:ext cx="5178669" cy="4316745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6532684" y="3912577"/>
            <a:ext cx="439615" cy="10550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972299" y="3727911"/>
            <a:ext cx="1776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prévisualisation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292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3</a:t>
            </a:r>
            <a:endParaRPr lang="en-US" sz="3600" dirty="0"/>
          </a:p>
        </p:txBody>
      </p:sp>
      <p:sp>
        <p:nvSpPr>
          <p:cNvPr id="10" name="ZoneTexte 9"/>
          <p:cNvSpPr txBox="1"/>
          <p:nvPr/>
        </p:nvSpPr>
        <p:spPr>
          <a:xfrm>
            <a:off x="240554" y="1304193"/>
            <a:ext cx="8598646" cy="1200329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Importez et inspectez les fichiers "</a:t>
            </a:r>
            <a:r>
              <a:rPr lang="fr-FR" dirty="0" err="1"/>
              <a:t>reading_skills</a:t>
            </a:r>
            <a:r>
              <a:rPr lang="fr-FR" dirty="0"/>
              <a:t>" numérotés de 1 à 3, disponibles sur </a:t>
            </a:r>
            <a:r>
              <a:rPr lang="fr-FR" dirty="0">
                <a:hlinkClick r:id="rId2"/>
              </a:rPr>
              <a:t>https://</a:t>
            </a:r>
            <a:r>
              <a:rPr lang="fr-FR" dirty="0" err="1">
                <a:hlinkClick r:id="rId2"/>
              </a:rPr>
              <a:t>github.com</a:t>
            </a:r>
            <a:r>
              <a:rPr lang="fr-FR" dirty="0">
                <a:hlinkClick r:id="rId2"/>
              </a:rPr>
              <a:t>/</a:t>
            </a:r>
            <a:r>
              <a:rPr lang="fr-FR" dirty="0" err="1">
                <a:hlinkClick r:id="rId2"/>
              </a:rPr>
              <a:t>lafitter</a:t>
            </a:r>
            <a:r>
              <a:rPr lang="fr-FR" dirty="0">
                <a:hlinkClick r:id="rId2"/>
              </a:rPr>
              <a:t>/</a:t>
            </a:r>
            <a:r>
              <a:rPr lang="fr-FR" dirty="0" err="1">
                <a:hlinkClick r:id="rId2"/>
              </a:rPr>
              <a:t>M2</a:t>
            </a:r>
            <a:r>
              <a:rPr lang="fr-FR" dirty="0">
                <a:hlinkClick r:id="rId2"/>
              </a:rPr>
              <a:t>-Science-du-Langage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Attention aux séparateurs et décimales…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4603750" y="623210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https://cran.r-project.org/web/packages/languageR/languageR.pdf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228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6185" y="1717951"/>
            <a:ext cx="8053753" cy="20056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"reading_skills4.csv"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";"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'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':    44 obs. of  5 variables: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sujet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1 2 3 4 5 6 7 8 9 10 ...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age  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69 67 43 18 55 57 62 50 79 69 ...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accuracy: num  0.884 0.765 0.915 0.984 0.884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dyslexia: chr  "no" "no" "no" "no"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iq      :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chr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"no data" "0.59" NA "1.144" ...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179008" y="1114983"/>
            <a:ext cx="859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Cas particulier mais fréquent : quand une variable contient des chiffres et des lettres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459892" y="3413768"/>
            <a:ext cx="940777" cy="3077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06985" y="3412945"/>
            <a:ext cx="341923" cy="3077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77947" y="3720675"/>
            <a:ext cx="200384" cy="33257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448908" y="4053254"/>
            <a:ext cx="4038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R "sait" que "NA" doit être interprété comme "rien du tout"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006346" y="4053254"/>
            <a:ext cx="2907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R pense logiquement que </a:t>
            </a:r>
            <a:r>
              <a:rPr lang="fr-FR" sz="1400" i="1" dirty="0"/>
              <a:t>iq</a:t>
            </a:r>
            <a:r>
              <a:rPr lang="fr-FR" sz="1400" dirty="0"/>
              <a:t> est un vecteur de type caractère</a:t>
            </a:r>
            <a:endParaRPr lang="en-US" sz="14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51992" y="3721498"/>
            <a:ext cx="178289" cy="33175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6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6185" y="1717951"/>
            <a:ext cx="8053753" cy="20056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"reading_skills4.csv"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";",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na.strings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 c("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NA","no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data"))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'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':    44 obs. of  5 variables: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sujet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1 2 3 4 5 6 7 8 9 10 ...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age  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69 67 43 18 55 57 62 50 79 69 ...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accuracy: num  0.884 0.765 0.915 0.984 0.884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dyslexia: chr  "no" "no" "no" "no"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iq      :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num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NA 0.59 NA 1.144 -0.676 ...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179008" y="1114983"/>
            <a:ext cx="859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Cas particulier mais fréquent : quand une variable contient des chiffres et des lettres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448659" y="3414387"/>
            <a:ext cx="307731" cy="2393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40945" y="3391872"/>
            <a:ext cx="269630" cy="2735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2976197" y="3685373"/>
            <a:ext cx="351578" cy="30608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870376" y="4026831"/>
            <a:ext cx="3123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maintenant R sait que "no data" = "NA"</a:t>
            </a:r>
            <a:endParaRPr lang="en-US" sz="14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628901" y="3673239"/>
            <a:ext cx="347296" cy="3182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4994031" y="2013438"/>
            <a:ext cx="484555" cy="216728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686300" y="1627381"/>
            <a:ext cx="3534508" cy="5882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91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6F70E9E-7A01-4447-A7C7-FAB894E74E14}"/>
              </a:ext>
            </a:extLst>
          </p:cNvPr>
          <p:cNvCxnSpPr>
            <a:cxnSpLocks/>
          </p:cNvCxnSpPr>
          <p:nvPr/>
        </p:nvCxnSpPr>
        <p:spPr>
          <a:xfrm flipH="1">
            <a:off x="6076924" y="2349796"/>
            <a:ext cx="395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45" y="1644162"/>
            <a:ext cx="8860804" cy="395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92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896815" y="1573578"/>
            <a:ext cx="7315200" cy="3749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rm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supprime un objet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ls()      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objets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"couleur"       "DF"            "facteur_vache" "fxdescribe"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[5] "LS"            "MAT"           "objet2"        "poids"    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[9] "vache"         "VACHE"         "vache_poids"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".GlobalEnv"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(idem)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"couleur"       "DF"            "facteur_vache" "fxdescribe"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[5] "LS"            "MAT"           "objet2"        "poids"    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[9] "vache"         "VACHE"         "vache_poids"</a:t>
            </a: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search()  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montre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environnement et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paquets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".GlobalEnv"        "package:readxl"    "package:stats"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[4] "package:graphics"  "package:grDevices" "package:utils"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[7] "package:datasets"  "package:methods"   "Autoloads"    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[10] "package:base"</a:t>
            </a:r>
          </a:p>
        </p:txBody>
      </p:sp>
    </p:spTree>
    <p:extLst>
      <p:ext uri="{BB962C8B-B14F-4D97-AF65-F5344CB8AC3E}">
        <p14:creationId xmlns:p14="http://schemas.microsoft.com/office/powerpoint/2010/main" val="2663181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Qui est R </a:t>
            </a:r>
            <a:r>
              <a:rPr lang="fr-FR" sz="3600" dirty="0"/>
              <a:t>?</a:t>
            </a:r>
            <a:endParaRPr lang="en-US" sz="3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34" y="4792013"/>
            <a:ext cx="2680133" cy="191438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50" y="2785344"/>
            <a:ext cx="2110351" cy="2110351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70961" y="1182229"/>
            <a:ext cx="671878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logiciel d’analyse statistique et de graphiques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création en 1996 par Ross Ihaka et Robert Gentleman</a:t>
            </a:r>
            <a:endParaRPr lang="fr-FR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EBFAF5-CDB7-488C-9F83-DDA3889F4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5" y="2710916"/>
            <a:ext cx="3749990" cy="2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24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002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Question cruciale : comment accéder à un vecteur (variable) situé à l'</a:t>
            </a:r>
            <a:r>
              <a:rPr lang="fr-FR" sz="2000" b="1" i="1" dirty="0"/>
              <a:t>intérieur</a:t>
            </a:r>
            <a:r>
              <a:rPr lang="fr-FR" sz="2000" dirty="0"/>
              <a:t> d'un </a:t>
            </a:r>
            <a:r>
              <a:rPr lang="fr-FR" sz="2000" dirty="0" err="1"/>
              <a:t>DF</a:t>
            </a:r>
            <a:r>
              <a:rPr lang="fr-FR" sz="2000" dirty="0"/>
              <a:t>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3A17C4-8576-4D07-960B-B85926383B87}"/>
              </a:ext>
            </a:extLst>
          </p:cNvPr>
          <p:cNvSpPr txBox="1"/>
          <p:nvPr/>
        </p:nvSpPr>
        <p:spPr>
          <a:xfrm>
            <a:off x="351617" y="3698363"/>
            <a:ext cx="8459094" cy="50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dirty="0"/>
              <a:t>"Bands" </a:t>
            </a:r>
            <a:r>
              <a:rPr lang="fr-FR" sz="2000" b="1" dirty="0"/>
              <a:t>n'existe pas</a:t>
            </a:r>
            <a:r>
              <a:rPr lang="fr-FR" sz="2000" dirty="0"/>
              <a:t> dans l'environnement en tant </a:t>
            </a:r>
            <a:r>
              <a:rPr lang="fr-FR" sz="2000" b="1" i="1" dirty="0"/>
              <a:t>qu'objet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968" y="2334627"/>
            <a:ext cx="7080740" cy="866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read_xlsx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metal_bands.xlsx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  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ne fonctionne pas...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Error in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eval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(expr,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envir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enclos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): objet 'Bands'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introuvable</a:t>
            </a:r>
            <a:endParaRPr lang="en-US" sz="1400" b="1" dirty="0">
              <a:solidFill>
                <a:srgbClr val="FF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l="27702" r="939" b="28014"/>
          <a:stretch/>
        </p:blipFill>
        <p:spPr>
          <a:xfrm>
            <a:off x="7201719" y="1612496"/>
            <a:ext cx="1608992" cy="84120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784682"/>
            <a:ext cx="1070158" cy="62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2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51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002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Question cruciale : comment accéder à un vecteur (variable) situé à l'</a:t>
            </a:r>
            <a:r>
              <a:rPr lang="fr-FR" sz="2000" b="1" i="1" dirty="0"/>
              <a:t>intérieur</a:t>
            </a:r>
            <a:r>
              <a:rPr lang="fr-FR" sz="2000" dirty="0"/>
              <a:t> d'un </a:t>
            </a:r>
            <a:r>
              <a:rPr lang="fr-FR" sz="2000" dirty="0" err="1"/>
              <a:t>DF</a:t>
            </a:r>
            <a:r>
              <a:rPr lang="fr-FR" sz="2000" dirty="0"/>
              <a:t>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3A17C4-8576-4D07-960B-B85926383B87}"/>
              </a:ext>
            </a:extLst>
          </p:cNvPr>
          <p:cNvSpPr txBox="1"/>
          <p:nvPr/>
        </p:nvSpPr>
        <p:spPr>
          <a:xfrm>
            <a:off x="351617" y="3698363"/>
            <a:ext cx="8459094" cy="50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dirty="0"/>
              <a:t>"Bands" </a:t>
            </a:r>
            <a:r>
              <a:rPr lang="fr-FR" sz="2000" b="1" dirty="0"/>
              <a:t>n'existe pas</a:t>
            </a:r>
            <a:r>
              <a:rPr lang="fr-FR" sz="2000" dirty="0"/>
              <a:t> dans l'environnement en tant </a:t>
            </a:r>
            <a:r>
              <a:rPr lang="fr-FR" sz="2000" b="1" i="1" dirty="0"/>
              <a:t>qu'objet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968" y="2334627"/>
            <a:ext cx="7080740" cy="866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read_xlsx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metal_bands.xlsx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  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ne fonctionne pas...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Error in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eval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(expr,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envir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enclos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): objet 'Bands'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introuvable</a:t>
            </a:r>
            <a:endParaRPr lang="en-US" sz="1400" b="1" dirty="0">
              <a:solidFill>
                <a:srgbClr val="FF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l="27702" r="939" b="28014"/>
          <a:stretch/>
        </p:blipFill>
        <p:spPr>
          <a:xfrm>
            <a:off x="7201719" y="1612496"/>
            <a:ext cx="1608992" cy="84120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784682"/>
            <a:ext cx="1070158" cy="6256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9837" y="4653639"/>
            <a:ext cx="707787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fonctionne !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FA6FD24-847D-40A1-B340-A55ACA246615}"/>
              </a:ext>
            </a:extLst>
          </p:cNvPr>
          <p:cNvSpPr txBox="1"/>
          <p:nvPr/>
        </p:nvSpPr>
        <p:spPr>
          <a:xfrm>
            <a:off x="48846" y="5266817"/>
            <a:ext cx="8459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ym typeface="Wingdings" panose="05000000000000000000" pitchFamily="2" charset="2"/>
              </a:rPr>
              <a:t>grâce au </a:t>
            </a:r>
            <a:r>
              <a:rPr lang="fr-FR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"$"</a:t>
            </a:r>
            <a:r>
              <a:rPr lang="fr-FR" sz="2000" dirty="0">
                <a:sym typeface="Wingdings" panose="05000000000000000000" pitchFamily="2" charset="2"/>
              </a:rPr>
              <a:t>, R reconnaît maintenant "Bands" comme un objet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93773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898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Il existe un 2</a:t>
            </a:r>
            <a:r>
              <a:rPr lang="fr-FR" baseline="30000" dirty="0"/>
              <a:t>ème</a:t>
            </a:r>
            <a:r>
              <a:rPr lang="fr-FR" dirty="0"/>
              <a:t> moyen d'accéder à "Bands", consistant à transformer le </a:t>
            </a:r>
            <a:r>
              <a:rPr lang="fr-FR" dirty="0" err="1"/>
              <a:t>DF</a:t>
            </a:r>
            <a:r>
              <a:rPr lang="fr-FR" dirty="0"/>
              <a:t> en environnement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40E27D9-E497-4904-AFE6-D65FAF521105}"/>
              </a:ext>
            </a:extLst>
          </p:cNvPr>
          <p:cNvCxnSpPr>
            <a:cxnSpLocks/>
          </p:cNvCxnSpPr>
          <p:nvPr/>
        </p:nvCxnSpPr>
        <p:spPr>
          <a:xfrm flipH="1">
            <a:off x="4142224" y="2551532"/>
            <a:ext cx="355774" cy="2445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16895" y="2073248"/>
            <a:ext cx="8468515" cy="23185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attach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transforme le DF en environnement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search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</a:p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".GlobalEnv"        "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                "package:readxl" 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[4] "package:stats"     "package:graphics"  "package:grDevices"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[7] "package:utils"     "package:datasets"  "package:methods"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[10] "Autoloads"         "package:base"</a:t>
            </a:r>
          </a:p>
          <a:p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</a:p>
          <a:p>
            <a:r>
              <a:rPr lang="fr-FR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detach</a:t>
            </a:r>
            <a:r>
              <a:rPr lang="fr-FR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fr-FR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fr-FR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fr-FR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enlève le </a:t>
            </a:r>
            <a:r>
              <a:rPr lang="fr-FR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fr-FR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 l'environnement</a:t>
            </a:r>
            <a:endParaRPr lang="en-US" sz="1600" i="1" dirty="0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674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AFC540-9E5E-44F2-89CE-6763471E5B22}"/>
              </a:ext>
            </a:extLst>
          </p:cNvPr>
          <p:cNvSpPr/>
          <p:nvPr/>
        </p:nvSpPr>
        <p:spPr>
          <a:xfrm>
            <a:off x="249774" y="1142045"/>
            <a:ext cx="74646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/>
                </a:solidFill>
              </a:rPr>
              <a:t>Attention ! La solution </a:t>
            </a:r>
            <a:r>
              <a:rPr lang="fr-FR" dirty="0" err="1">
                <a:solidFill>
                  <a:prstClr val="black"/>
                </a:solidFill>
              </a:rPr>
              <a:t>attach</a:t>
            </a:r>
            <a:r>
              <a:rPr lang="fr-FR" dirty="0">
                <a:solidFill>
                  <a:prstClr val="black"/>
                </a:solidFill>
              </a:rPr>
              <a:t>/</a:t>
            </a:r>
            <a:r>
              <a:rPr lang="fr-FR" dirty="0" err="1">
                <a:solidFill>
                  <a:prstClr val="black"/>
                </a:solidFill>
              </a:rPr>
              <a:t>detach</a:t>
            </a:r>
            <a:r>
              <a:rPr lang="fr-FR" dirty="0">
                <a:solidFill>
                  <a:prstClr val="black"/>
                </a:solidFill>
              </a:rPr>
              <a:t> peut créer des conflits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Imaginons qu'un objet crée précédemment s'appelle déjà "Bands"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Dans ce cas </a:t>
            </a:r>
            <a:r>
              <a:rPr lang="fr-FR" dirty="0" err="1"/>
              <a:t>attach</a:t>
            </a:r>
            <a:r>
              <a:rPr lang="fr-FR" dirty="0"/>
              <a:t>() ne fonctionne plus</a:t>
            </a:r>
          </a:p>
        </p:txBody>
      </p:sp>
      <p:sp>
        <p:nvSpPr>
          <p:cNvPr id="8" name="Rectangle 7"/>
          <p:cNvSpPr/>
          <p:nvPr/>
        </p:nvSpPr>
        <p:spPr>
          <a:xfrm>
            <a:off x="810652" y="2713505"/>
            <a:ext cx="5671040" cy="1897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megadeath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sepultura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mylene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farmer"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attach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 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pas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vraiment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le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résultat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attendu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megadeath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     "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sepultura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     "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mylene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farmer"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detach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</a:p>
          <a:p>
            <a:pPr latinLnBrk="1">
              <a:spcAft>
                <a:spcPts val="1000"/>
              </a:spcAft>
            </a:pPr>
            <a:r>
              <a:rPr lang="fr-FR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rm(Bands) </a:t>
            </a:r>
            <a:r>
              <a:rPr lang="fr-FR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maintenant ça devrait marcher</a:t>
            </a:r>
            <a:endParaRPr lang="en-US" sz="1400" i="1" dirty="0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774" y="4667415"/>
            <a:ext cx="636329" cy="6610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15DFB8-FE60-46A7-ACA0-C695C837EE63}"/>
              </a:ext>
            </a:extLst>
          </p:cNvPr>
          <p:cNvSpPr/>
          <p:nvPr/>
        </p:nvSpPr>
        <p:spPr>
          <a:xfrm>
            <a:off x="886103" y="4939598"/>
            <a:ext cx="783248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dirty="0">
                <a:solidFill>
                  <a:prstClr val="black"/>
                </a:solidFill>
              </a:rPr>
              <a:t>Sur ce sujet voir </a:t>
            </a:r>
            <a:r>
              <a:rPr lang="fr-FR" dirty="0">
                <a:solidFill>
                  <a:prstClr val="black"/>
                </a:solidFill>
                <a:hlinkClick r:id="rId4"/>
              </a:rPr>
              <a:t>https://</a:t>
            </a:r>
            <a:r>
              <a:rPr lang="fr-FR" dirty="0" err="1">
                <a:solidFill>
                  <a:prstClr val="black"/>
                </a:solidFill>
                <a:hlinkClick r:id="rId4"/>
              </a:rPr>
              <a:t>www.uvm.edu</a:t>
            </a:r>
            <a:r>
              <a:rPr lang="fr-FR" dirty="0">
                <a:solidFill>
                  <a:prstClr val="black"/>
                </a:solidFill>
                <a:hlinkClick r:id="rId4"/>
              </a:rPr>
              <a:t>/~</a:t>
            </a:r>
            <a:r>
              <a:rPr lang="fr-FR" dirty="0" err="1">
                <a:solidFill>
                  <a:prstClr val="black"/>
                </a:solidFill>
                <a:hlinkClick r:id="rId4"/>
              </a:rPr>
              <a:t>statdhtx</a:t>
            </a:r>
            <a:r>
              <a:rPr lang="fr-FR" dirty="0">
                <a:solidFill>
                  <a:prstClr val="black"/>
                </a:solidFill>
                <a:hlinkClick r:id="rId4"/>
              </a:rPr>
              <a:t>/</a:t>
            </a:r>
            <a:r>
              <a:rPr lang="fr-FR" dirty="0" err="1">
                <a:solidFill>
                  <a:prstClr val="black"/>
                </a:solidFill>
                <a:hlinkClick r:id="rId4"/>
              </a:rPr>
              <a:t>StatPages</a:t>
            </a:r>
            <a:r>
              <a:rPr lang="fr-FR" dirty="0">
                <a:solidFill>
                  <a:prstClr val="black"/>
                </a:solidFill>
                <a:hlinkClick r:id="rId4"/>
              </a:rPr>
              <a:t>/R/</a:t>
            </a:r>
            <a:r>
              <a:rPr lang="fr-FR" dirty="0" err="1">
                <a:solidFill>
                  <a:prstClr val="black"/>
                </a:solidFill>
                <a:hlinkClick r:id="rId4"/>
              </a:rPr>
              <a:t>attaching.html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9938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Opérateurs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0" y="1076796"/>
            <a:ext cx="9144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/>
              <a:t>Opérateurs de commandes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53BED981-1C2B-48A5-A62A-0A898B780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870530"/>
              </p:ext>
            </p:extLst>
          </p:nvPr>
        </p:nvGraphicFramePr>
        <p:xfrm>
          <a:off x="1524000" y="2103557"/>
          <a:ext cx="6096000" cy="22860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6738328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890893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000" b="0"/>
                        <a:t>Séparateur de commandes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0"/>
                        <a:t>x = 12 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; </a:t>
                      </a:r>
                      <a:r>
                        <a:rPr lang="fr-FR" sz="2000" b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09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"</a:t>
                      </a:r>
                      <a:r>
                        <a:rPr lang="fr-FR" sz="2000" dirty="0" err="1"/>
                        <a:t>blabla</a:t>
                      </a:r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8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Commentaire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# très beau</a:t>
                      </a:r>
                      <a:r>
                        <a:rPr lang="fr-FR" sz="2000" baseline="0" dirty="0">
                          <a:highlight>
                            <a:srgbClr val="00FFFF"/>
                          </a:highlight>
                        </a:rPr>
                        <a:t> code</a:t>
                      </a:r>
                      <a:r>
                        <a:rPr lang="fr-FR" sz="2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6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Assignation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x </a:t>
                      </a:r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&lt;-</a:t>
                      </a:r>
                      <a:r>
                        <a:rPr lang="fr-FR" sz="2000" dirty="0"/>
                        <a:t> 12 ou x </a:t>
                      </a:r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=</a:t>
                      </a:r>
                      <a:r>
                        <a:rPr lang="fr-FR" sz="2000" dirty="0"/>
                        <a:t>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2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Extraction d'objet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DF</a:t>
                      </a:r>
                      <a:r>
                        <a:rPr lang="fr-FR" sz="2000" dirty="0" err="1">
                          <a:highlight>
                            <a:srgbClr val="00FFFF"/>
                          </a:highlight>
                        </a:rPr>
                        <a:t>$</a:t>
                      </a:r>
                      <a:r>
                        <a:rPr lang="fr-FR" sz="2000" dirty="0" err="1"/>
                        <a:t>Bands</a:t>
                      </a:r>
                      <a:endParaRPr lang="fr-FR" sz="2000" dirty="0"/>
                    </a:p>
                    <a:p>
                      <a:r>
                        <a:rPr lang="fr-FR" sz="2000" dirty="0" err="1"/>
                        <a:t>DF</a:t>
                      </a:r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["Bands"]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92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040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Opérateurs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0" y="1076796"/>
            <a:ext cx="9144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/>
              <a:t>Opérateurs arithmétiques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53BED981-1C2B-48A5-A62A-0A898B780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763809"/>
              </p:ext>
            </p:extLst>
          </p:nvPr>
        </p:nvGraphicFramePr>
        <p:xfrm>
          <a:off x="659219" y="2103557"/>
          <a:ext cx="7931888" cy="1981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965944">
                  <a:extLst>
                    <a:ext uri="{9D8B030D-6E8A-4147-A177-3AD203B41FA5}">
                      <a16:colId xmlns:a16="http://schemas.microsoft.com/office/drawing/2014/main" val="2467383285"/>
                    </a:ext>
                  </a:extLst>
                </a:gridCol>
                <a:gridCol w="3965944">
                  <a:extLst>
                    <a:ext uri="{9D8B030D-6E8A-4147-A177-3AD203B41FA5}">
                      <a16:colId xmlns:a16="http://schemas.microsoft.com/office/drawing/2014/main" val="1890893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000" b="0"/>
                        <a:t>addition/soustraction/multiplication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0"/>
                        <a:t>(2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+</a:t>
                      </a:r>
                      <a:r>
                        <a:rPr lang="fr-FR" sz="2000" b="0"/>
                        <a:t>2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-</a:t>
                      </a:r>
                      <a:r>
                        <a:rPr lang="fr-FR" sz="2000" b="0"/>
                        <a:t>1)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*</a:t>
                      </a:r>
                      <a:r>
                        <a:rPr lang="fr-FR" sz="2000" b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09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10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/</a:t>
                      </a:r>
                      <a:r>
                        <a:rPr lang="fr-FR" sz="20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8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puissance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2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^</a:t>
                      </a:r>
                      <a:r>
                        <a:rPr lang="fr-FR" sz="2000"/>
                        <a:t>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6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racine carée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sqrt</a:t>
                      </a:r>
                      <a:r>
                        <a:rPr lang="fr-FR" sz="2000"/>
                        <a:t>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2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exponentiel/logarithme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exp</a:t>
                      </a:r>
                      <a:r>
                        <a:rPr lang="fr-FR" sz="2000"/>
                        <a:t>(2) ; 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log</a:t>
                      </a:r>
                      <a:r>
                        <a:rPr lang="fr-FR" sz="2000"/>
                        <a:t>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92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1211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Opérateurs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0" y="1076796"/>
            <a:ext cx="9144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/>
              <a:t>Opérateurs logiques et booléens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53BED981-1C2B-48A5-A62A-0A898B780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105916"/>
              </p:ext>
            </p:extLst>
          </p:nvPr>
        </p:nvGraphicFramePr>
        <p:xfrm>
          <a:off x="659219" y="2103557"/>
          <a:ext cx="7931888" cy="2773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965944">
                  <a:extLst>
                    <a:ext uri="{9D8B030D-6E8A-4147-A177-3AD203B41FA5}">
                      <a16:colId xmlns:a16="http://schemas.microsoft.com/office/drawing/2014/main" val="2467383285"/>
                    </a:ext>
                  </a:extLst>
                </a:gridCol>
                <a:gridCol w="3965944">
                  <a:extLst>
                    <a:ext uri="{9D8B030D-6E8A-4147-A177-3AD203B41FA5}">
                      <a16:colId xmlns:a16="http://schemas.microsoft.com/office/drawing/2014/main" val="1890893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000" b="0"/>
                        <a:t>égal 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09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différent 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!=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8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strictement inférieur/supérieur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&lt;/&gt;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6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inférieur/supérieur ou égal 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&lt;=/&gt;=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2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ET en même temps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9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OU alors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1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Non, sauf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403372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74149" y="5322115"/>
            <a:ext cx="8898304" cy="586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>
                <a:sym typeface="Wingdings" panose="05000000000000000000" pitchFamily="2" charset="2"/>
              </a:rPr>
              <a:t> Seront particulièrement utiles pour </a:t>
            </a:r>
            <a:r>
              <a:rPr lang="fr-FR" sz="2400" b="1">
                <a:sym typeface="Wingdings" panose="05000000000000000000" pitchFamily="2" charset="2"/>
              </a:rPr>
              <a:t>filtrer </a:t>
            </a:r>
            <a:r>
              <a:rPr lang="fr-FR" sz="2400">
                <a:sym typeface="Wingdings" panose="05000000000000000000" pitchFamily="2" charset="2"/>
              </a:rPr>
              <a:t>les données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4003454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335926" y="1340494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Adressage : </a:t>
            </a:r>
            <a:r>
              <a:rPr lang="fr-FR" b="1" dirty="0">
                <a:sym typeface="Wingdings" panose="05000000000000000000" pitchFamily="2" charset="2"/>
              </a:rPr>
              <a:t>moyen de localiser les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Si vecteur, coordonnées en 1 dimension :</a:t>
            </a:r>
          </a:p>
        </p:txBody>
      </p:sp>
      <p:sp>
        <p:nvSpPr>
          <p:cNvPr id="7" name="Rectangle 6"/>
          <p:cNvSpPr/>
          <p:nvPr/>
        </p:nvSpPr>
        <p:spPr>
          <a:xfrm>
            <a:off x="647699" y="2467743"/>
            <a:ext cx="4572000" cy="774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vache[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"spassky"</a:t>
            </a:r>
          </a:p>
        </p:txBody>
      </p:sp>
    </p:spTree>
    <p:extLst>
      <p:ext uri="{BB962C8B-B14F-4D97-AF65-F5344CB8AC3E}">
        <p14:creationId xmlns:p14="http://schemas.microsoft.com/office/powerpoint/2010/main" val="3621949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335926" y="1340494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Adressage : </a:t>
            </a:r>
            <a:r>
              <a:rPr lang="fr-FR" b="1" dirty="0">
                <a:sym typeface="Wingdings" panose="05000000000000000000" pitchFamily="2" charset="2"/>
              </a:rPr>
              <a:t>moyen de localiser les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Si </a:t>
            </a:r>
            <a:r>
              <a:rPr lang="fr-FR" dirty="0" err="1">
                <a:sym typeface="Wingdings" panose="05000000000000000000" pitchFamily="2" charset="2"/>
              </a:rPr>
              <a:t>DF</a:t>
            </a:r>
            <a:r>
              <a:rPr lang="fr-FR" dirty="0">
                <a:sym typeface="Wingdings" panose="05000000000000000000" pitchFamily="2" charset="2"/>
              </a:rPr>
              <a:t>, coordonnées en 2 dimensions :</a:t>
            </a:r>
          </a:p>
        </p:txBody>
      </p:sp>
      <p:sp>
        <p:nvSpPr>
          <p:cNvPr id="6" name="Rectangle 5"/>
          <p:cNvSpPr/>
          <p:nvPr/>
        </p:nvSpPr>
        <p:spPr>
          <a:xfrm>
            <a:off x="1863969" y="3448328"/>
            <a:ext cx="541606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Territory Bands Population Happiness</a:t>
            </a:r>
            <a:b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Afghanistan     2   37466414     2.404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Albania     7    3088385     5.199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Algeria    16   43576691     5.122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Andorra     2      85645        NA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791306" y="2493082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</a:t>
            </a:r>
            <a:r>
              <a:rPr lang="en-US" dirty="0" err="1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COLONNE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5428959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335926" y="1340494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Adressage : </a:t>
            </a:r>
            <a:r>
              <a:rPr lang="fr-FR" b="1" dirty="0">
                <a:sym typeface="Wingdings" panose="05000000000000000000" pitchFamily="2" charset="2"/>
              </a:rPr>
              <a:t>moyen de localiser les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Si </a:t>
            </a:r>
            <a:r>
              <a:rPr lang="fr-FR" dirty="0" err="1">
                <a:sym typeface="Wingdings" panose="05000000000000000000" pitchFamily="2" charset="2"/>
              </a:rPr>
              <a:t>DF</a:t>
            </a:r>
            <a:r>
              <a:rPr lang="fr-FR" dirty="0">
                <a:sym typeface="Wingdings" panose="05000000000000000000" pitchFamily="2" charset="2"/>
              </a:rPr>
              <a:t>, coordonnées en 2 dimensions :</a:t>
            </a:r>
          </a:p>
        </p:txBody>
      </p:sp>
      <p:sp>
        <p:nvSpPr>
          <p:cNvPr id="4" name="Rectangle 3"/>
          <p:cNvSpPr/>
          <p:nvPr/>
        </p:nvSpPr>
        <p:spPr>
          <a:xfrm>
            <a:off x="764931" y="2395009"/>
            <a:ext cx="6717323" cy="362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,]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extrait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2ème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Territory Bands Population Happiness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Albania     7    3088385     5.199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extrait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2ème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colonne sous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 vecteur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[1]     2     7    16     2     8  1907    19  1545   664     9     6    65 …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extrait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2ème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colonne sous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 DF 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Bands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     2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   7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  16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     2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9326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34" y="4792013"/>
            <a:ext cx="2680133" cy="191438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396" y="2591812"/>
            <a:ext cx="2665231" cy="19037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50" y="2785344"/>
            <a:ext cx="2110351" cy="211035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67" y="4428418"/>
            <a:ext cx="2068265" cy="206826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3" r="27888" b="13644"/>
          <a:stretch/>
        </p:blipFill>
        <p:spPr>
          <a:xfrm>
            <a:off x="5998529" y="4575417"/>
            <a:ext cx="3033530" cy="88713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t="6933"/>
          <a:stretch/>
        </p:blipFill>
        <p:spPr>
          <a:xfrm>
            <a:off x="6524925" y="2736170"/>
            <a:ext cx="1266825" cy="160449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0" y="2879698"/>
            <a:ext cx="2020121" cy="2139286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70961" y="1116827"/>
            <a:ext cx="6718789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Enorme souplesse !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Simple à apprendre </a:t>
            </a:r>
            <a:r>
              <a:rPr lang="fr-FR" dirty="0"/>
              <a:t>et gratuit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85950" y="2233979"/>
            <a:ext cx="362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Manipulation des données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779236" y="2233979"/>
            <a:ext cx="12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graphiques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603877" y="2233979"/>
            <a:ext cx="12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statistiques</a:t>
            </a:r>
          </a:p>
        </p:txBody>
      </p:sp>
    </p:spTree>
    <p:extLst>
      <p:ext uri="{BB962C8B-B14F-4D97-AF65-F5344CB8AC3E}">
        <p14:creationId xmlns:p14="http://schemas.microsoft.com/office/powerpoint/2010/main" val="1642483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Pour l'adressage il est plus pratique d'utiliser des </a:t>
            </a:r>
            <a:r>
              <a:rPr lang="fr-FR" i="1" dirty="0">
                <a:sym typeface="Wingdings" panose="05000000000000000000" pitchFamily="2" charset="2"/>
              </a:rPr>
              <a:t>noms</a:t>
            </a:r>
            <a:r>
              <a:rPr lang="fr-FR" dirty="0">
                <a:sym typeface="Wingdings" panose="05000000000000000000" pitchFamily="2" charset="2"/>
              </a:rPr>
              <a:t> que des </a:t>
            </a:r>
            <a:r>
              <a:rPr lang="fr-FR" i="1" dirty="0">
                <a:sym typeface="Wingdings" panose="05000000000000000000" pitchFamily="2" charset="2"/>
              </a:rPr>
              <a:t>chiffres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Quelques exemples de filtrages simples (sur la base d'une seule variable) :</a:t>
            </a:r>
          </a:p>
        </p:txBody>
      </p:sp>
      <p:sp>
        <p:nvSpPr>
          <p:cNvPr id="6" name="Rectangle 5"/>
          <p:cNvSpPr/>
          <p:nvPr/>
        </p:nvSpPr>
        <p:spPr>
          <a:xfrm>
            <a:off x="378070" y="2340740"/>
            <a:ext cx="876593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                                        ,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c("Bands", "Happiness") 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 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DF$Territory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"France"                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"Bands"         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 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DF$Territory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  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c("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France","Uruguay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")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]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 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!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DF$Territory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  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c("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Togo","Bulgaria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")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]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 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row.names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 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c(5,87,142)          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]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 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DF$Bands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1                            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]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2703552" y="4962111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6340020" y="4975199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COLONNE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Accolade fermante 12"/>
          <p:cNvSpPr/>
          <p:nvPr/>
        </p:nvSpPr>
        <p:spPr>
          <a:xfrm rot="16200000">
            <a:off x="3023932" y="2584314"/>
            <a:ext cx="177094" cy="4484077"/>
          </a:xfrm>
          <a:prstGeom prst="rightBrace">
            <a:avLst>
              <a:gd name="adj1" fmla="val 8334"/>
              <a:gd name="adj2" fmla="val 50000"/>
            </a:avLst>
          </a:prstGeom>
          <a:ln w="38100">
            <a:solidFill>
              <a:srgbClr val="005D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ccolade fermante 13"/>
          <p:cNvSpPr/>
          <p:nvPr/>
        </p:nvSpPr>
        <p:spPr>
          <a:xfrm rot="16200000">
            <a:off x="6766526" y="3460615"/>
            <a:ext cx="177094" cy="2731477"/>
          </a:xfrm>
          <a:prstGeom prst="rightBrace">
            <a:avLst>
              <a:gd name="adj1" fmla="val 8334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095" y="5653355"/>
            <a:ext cx="523949" cy="5443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15DFB8-FE60-46A7-ACA0-C695C837EE63}"/>
              </a:ext>
            </a:extLst>
          </p:cNvPr>
          <p:cNvSpPr/>
          <p:nvPr/>
        </p:nvSpPr>
        <p:spPr>
          <a:xfrm>
            <a:off x="771803" y="5828365"/>
            <a:ext cx="8175347" cy="4770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</a:t>
            </a:r>
            <a:r>
              <a:rPr lang="fr-FR" sz="1400" dirty="0">
                <a:solidFill>
                  <a:prstClr val="black"/>
                </a:solidFill>
              </a:rPr>
              <a:t> : vérifie si valeur du 1er argument </a:t>
            </a:r>
            <a:r>
              <a:rPr lang="fr-FR" sz="1100" dirty="0">
                <a:solidFill>
                  <a:prstClr val="black"/>
                </a:solidFill>
              </a:rPr>
              <a:t>(</a:t>
            </a:r>
            <a:r>
              <a:rPr lang="en-US" sz="11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DF$Territory</a:t>
            </a:r>
            <a:r>
              <a:rPr lang="en-US" sz="11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fr-FR" sz="1100" dirty="0">
                <a:solidFill>
                  <a:prstClr val="black"/>
                </a:solidFill>
              </a:rPr>
              <a:t> </a:t>
            </a:r>
            <a:r>
              <a:rPr lang="fr-FR" sz="1400" dirty="0">
                <a:solidFill>
                  <a:prstClr val="black"/>
                </a:solidFill>
              </a:rPr>
              <a:t>présente dans le 2ème argument </a:t>
            </a:r>
            <a:r>
              <a:rPr lang="en-US" sz="11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c("</a:t>
            </a:r>
            <a:r>
              <a:rPr lang="en-US" sz="11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France","Uruguay</a:t>
            </a:r>
            <a:r>
              <a:rPr lang="en-US" sz="11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")</a:t>
            </a:r>
            <a:r>
              <a:rPr lang="fr-FR" sz="1100" dirty="0">
                <a:solidFill>
                  <a:prstClr val="black"/>
                </a:solidFill>
              </a:rPr>
              <a:t> </a:t>
            </a:r>
            <a:endParaRPr lang="fr-FR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199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61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Filtrages complexes (sur la base de plusieurs variables) avec les opérateurs "&amp;" et "|" :</a:t>
            </a:r>
          </a:p>
        </p:txBody>
      </p:sp>
      <p:sp>
        <p:nvSpPr>
          <p:cNvPr id="4" name="Rectangle 3"/>
          <p:cNvSpPr/>
          <p:nvPr/>
        </p:nvSpPr>
        <p:spPr>
          <a:xfrm>
            <a:off x="3903784" y="6165559"/>
            <a:ext cx="52402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www.mitchcraver.com</a:t>
            </a:r>
            <a:r>
              <a:rPr lang="en-US" sz="1100" dirty="0"/>
              <a:t>/2021/06/15/</a:t>
            </a:r>
            <a:r>
              <a:rPr lang="en-US" sz="1100" dirty="0" err="1"/>
              <a:t>subsetting</a:t>
            </a:r>
            <a:r>
              <a:rPr lang="en-US" sz="1100" dirty="0"/>
              <a:t>-and-filtering-a-data-frame-in-r/</a:t>
            </a:r>
          </a:p>
        </p:txBody>
      </p:sp>
      <p:sp>
        <p:nvSpPr>
          <p:cNvPr id="7" name="Rectangle 6"/>
          <p:cNvSpPr/>
          <p:nvPr/>
        </p:nvSpPr>
        <p:spPr>
          <a:xfrm>
            <a:off x="484309" y="2010283"/>
            <a:ext cx="8027377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complete.cases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(DF),]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garde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les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lignes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avec données sans NA</a:t>
            </a:r>
            <a:b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attach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(DF2)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pour simplifier le code</a:t>
            </a:r>
            <a:b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DF2[Bands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Population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10000000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]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DF2[Territory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"France"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Gremany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Bands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2000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]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detach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(DF2)</a:t>
            </a:r>
          </a:p>
        </p:txBody>
      </p:sp>
    </p:spTree>
    <p:extLst>
      <p:ext uri="{BB962C8B-B14F-4D97-AF65-F5344CB8AC3E}">
        <p14:creationId xmlns:p14="http://schemas.microsoft.com/office/powerpoint/2010/main" val="39493492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Une fois que l'on a compris les bases de l'adressage, il est aisé de remplacer des données</a:t>
            </a:r>
            <a:endParaRPr lang="fr-FR" i="1" dirty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44061" y="1984165"/>
            <a:ext cx="681404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crée un DF temporaire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Territory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France"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"Happiness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les Français passe de 6.7 à 20 points de bonheur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Bands)]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remplace toutes les valeurs NA de Bands par un 0</a:t>
            </a: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4112290"/>
            <a:ext cx="889830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Possibilité de ré-ordonner les données en fonction d'une variable</a:t>
            </a:r>
            <a:endParaRPr lang="fr-FR" i="1" dirty="0">
              <a:sym typeface="Wingdings" panose="05000000000000000000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4061" y="4889404"/>
            <a:ext cx="7253654" cy="7130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(DF[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order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),]) 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par ordre croissant de Bands</a:t>
            </a: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(DF[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order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),])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par ordre décroissant de Bands</a:t>
            </a: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1648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de variables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Comment modifier une variable du </a:t>
            </a:r>
            <a:r>
              <a:rPr lang="fr-FR" dirty="0" err="1">
                <a:sym typeface="Wingdings" panose="05000000000000000000" pitchFamily="2" charset="2"/>
              </a:rPr>
              <a:t>DF</a:t>
            </a:r>
            <a:r>
              <a:rPr lang="fr-FR" dirty="0">
                <a:sym typeface="Wingdings" panose="05000000000000000000" pitchFamily="2" charset="2"/>
              </a:rPr>
              <a:t>, ou rajouter une variable dans la </a:t>
            </a:r>
            <a:r>
              <a:rPr lang="fr-FR" dirty="0" err="1">
                <a:sym typeface="Wingdings" panose="05000000000000000000" pitchFamily="2" charset="2"/>
              </a:rPr>
              <a:t>DF</a:t>
            </a:r>
            <a:r>
              <a:rPr lang="fr-FR" dirty="0">
                <a:sym typeface="Wingdings" panose="05000000000000000000" pitchFamily="2" charset="2"/>
              </a:rPr>
              <a:t> ?</a:t>
            </a:r>
            <a:endParaRPr lang="fr-FR" i="1" dirty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6186" y="1762632"/>
            <a:ext cx="8071338" cy="30264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Happiness_rounded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round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Happiness,</a:t>
            </a:r>
            <a:r>
              <a:rPr lang="en-US" sz="1400" dirty="0" err="1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la fonction </a:t>
            </a:r>
            <a:r>
              <a:rPr lang="en-US" sz="1400" b="1" i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round()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arrondit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les chiffres,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ici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à 0 chiffres après la virgule</a:t>
            </a:r>
            <a:b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Happiness_rounded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nous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avons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crée un vecteur,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mais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celui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-ci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à l'extérieur du DF...</a:t>
            </a:r>
            <a:b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nous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pouvons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résoudre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problème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avec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…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DF2,Happiness_rounded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…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néanmoins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il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y a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une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solution beaucoup plus simple :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b="1" dirty="0" err="1">
                <a:solidFill>
                  <a:srgbClr val="7030A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DF2$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Happiness_rounded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round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Happiness,</a:t>
            </a:r>
            <a:r>
              <a:rPr lang="en-US" sz="1600" dirty="0" err="1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2903" y="5139102"/>
            <a:ext cx="16309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7030A0"/>
                </a:solidFill>
              </a:rPr>
              <a:t>spécifie le </a:t>
            </a:r>
            <a:r>
              <a:rPr lang="fr-FR" sz="1400" dirty="0" err="1">
                <a:solidFill>
                  <a:srgbClr val="7030A0"/>
                </a:solidFill>
              </a:rPr>
              <a:t>DF</a:t>
            </a:r>
            <a:r>
              <a:rPr lang="fr-FR" sz="1400" dirty="0">
                <a:solidFill>
                  <a:srgbClr val="7030A0"/>
                </a:solidFill>
              </a:rPr>
              <a:t> dans lequel on va insérer la variable</a:t>
            </a:r>
            <a:endParaRPr lang="en-US" sz="1400" dirty="0">
              <a:solidFill>
                <a:srgbClr val="7030A0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527538" y="4726392"/>
            <a:ext cx="120161" cy="3524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083776" y="4726392"/>
            <a:ext cx="120161" cy="3524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057400" y="5116941"/>
            <a:ext cx="1630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spécifie le nom de la nouvelle variable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4437917" y="4785829"/>
            <a:ext cx="120161" cy="3524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82562" y="5246824"/>
            <a:ext cx="1630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la nouvelle variable en question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329753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de variables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NB : </a:t>
            </a:r>
            <a:r>
              <a:rPr lang="en-US" dirty="0"/>
              <a:t>la nouvelle variable 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le même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lignes</a:t>
            </a:r>
            <a:r>
              <a:rPr lang="en-US" dirty="0"/>
              <a:t> que le DF. La </a:t>
            </a:r>
            <a:r>
              <a:rPr lang="en-US" dirty="0" err="1"/>
              <a:t>seule</a:t>
            </a:r>
            <a:r>
              <a:rPr lang="en-US" dirty="0"/>
              <a:t> exception </a:t>
            </a:r>
            <a:r>
              <a:rPr lang="en-US" dirty="0" err="1"/>
              <a:t>est</a:t>
            </a:r>
            <a:r>
              <a:rPr lang="en-US" dirty="0"/>
              <a:t> la possibilité de </a:t>
            </a:r>
            <a:r>
              <a:rPr lang="en-US" dirty="0" err="1"/>
              <a:t>rajouter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i="1" dirty="0" err="1"/>
              <a:t>constante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i="1" dirty="0">
              <a:sym typeface="Wingdings" panose="05000000000000000000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2763" y="2263553"/>
            <a:ext cx="8150469" cy="20056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(DF2)</a:t>
            </a:r>
          </a:p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Territory Bands Population Happiness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Happiness_rounded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Afghanistan     2   37466414     2.404                 2       5.553575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 Albania     7    3088385     5.199                 5       5.553575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 Algeria    16   43576691     5.122                 5       5.553575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   Andorra     2      85645        NA                NA       5.553575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     Angola     8   33642646        NA                NA       5.553575</a:t>
            </a:r>
            <a:endParaRPr lang="en-US" sz="1400" dirty="0"/>
          </a:p>
        </p:txBody>
      </p:sp>
      <p:pic>
        <p:nvPicPr>
          <p:cNvPr id="15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095" y="5628785"/>
            <a:ext cx="523949" cy="5443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415DFB8-FE60-46A7-ACA0-C695C837EE63}"/>
              </a:ext>
            </a:extLst>
          </p:cNvPr>
          <p:cNvSpPr/>
          <p:nvPr/>
        </p:nvSpPr>
        <p:spPr>
          <a:xfrm>
            <a:off x="771803" y="5803795"/>
            <a:ext cx="8175347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prstClr val="black"/>
                </a:solidFill>
              </a:rPr>
              <a:t>NB : l'argument </a:t>
            </a:r>
            <a:r>
              <a:rPr lang="fr-FR" sz="1200" b="1" dirty="0" err="1">
                <a:solidFill>
                  <a:prstClr val="black"/>
                </a:solidFill>
              </a:rPr>
              <a:t>na.rm</a:t>
            </a:r>
            <a:r>
              <a:rPr lang="fr-FR" sz="1200" b="1" dirty="0">
                <a:solidFill>
                  <a:prstClr val="black"/>
                </a:solidFill>
              </a:rPr>
              <a:t> = T </a:t>
            </a:r>
            <a:r>
              <a:rPr lang="fr-FR" sz="1200" dirty="0">
                <a:solidFill>
                  <a:prstClr val="black"/>
                </a:solidFill>
              </a:rPr>
              <a:t>dans </a:t>
            </a:r>
            <a:r>
              <a:rPr lang="fr-FR" sz="1200" dirty="0" err="1">
                <a:solidFill>
                  <a:prstClr val="black"/>
                </a:solidFill>
              </a:rPr>
              <a:t>mean</a:t>
            </a:r>
            <a:r>
              <a:rPr lang="fr-FR" sz="1200" dirty="0">
                <a:solidFill>
                  <a:prstClr val="black"/>
                </a:solidFill>
              </a:rPr>
              <a:t>() permet de calculer la moyenne en ne prenant pas en compte les NA ; autrement la fonction </a:t>
            </a:r>
            <a:r>
              <a:rPr lang="fr-FR" sz="1200" dirty="0" err="1">
                <a:solidFill>
                  <a:prstClr val="black"/>
                </a:solidFill>
              </a:rPr>
              <a:t>mean</a:t>
            </a:r>
            <a:r>
              <a:rPr lang="fr-FR" sz="1200" dirty="0">
                <a:solidFill>
                  <a:prstClr val="black"/>
                </a:solidFill>
              </a:rPr>
              <a:t>() renverra un … </a:t>
            </a:r>
            <a:r>
              <a:rPr lang="fr-FR" sz="1200" b="1" dirty="0">
                <a:solidFill>
                  <a:prstClr val="black"/>
                </a:solidFill>
              </a:rPr>
              <a:t>NA. </a:t>
            </a:r>
            <a:r>
              <a:rPr lang="fr-FR" sz="1200" dirty="0" err="1">
                <a:solidFill>
                  <a:prstClr val="black"/>
                </a:solidFill>
              </a:rPr>
              <a:t>na.rm</a:t>
            </a:r>
            <a:r>
              <a:rPr lang="fr-FR" sz="1200" dirty="0">
                <a:solidFill>
                  <a:prstClr val="black"/>
                </a:solidFill>
              </a:rPr>
              <a:t> = T doit donc être fréquemment utilisé.</a:t>
            </a:r>
          </a:p>
        </p:txBody>
      </p:sp>
      <p:sp>
        <p:nvSpPr>
          <p:cNvPr id="9" name="Rectangle 8"/>
          <p:cNvSpPr/>
          <p:nvPr/>
        </p:nvSpPr>
        <p:spPr>
          <a:xfrm>
            <a:off x="771803" y="5409210"/>
            <a:ext cx="273344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endParaRPr lang="en-US" sz="1200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2936631" y="5239543"/>
            <a:ext cx="360484" cy="2217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297115" y="5027199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43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de variables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ym typeface="Wingdings" panose="05000000000000000000" pitchFamily="2" charset="2"/>
              </a:rPr>
              <a:t>La création de variables peut vite devenir "répétitive" en termes de code</a:t>
            </a:r>
            <a:endParaRPr lang="fr-FR" sz="1600" i="1" dirty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7404" y="1672205"/>
            <a:ext cx="7807569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Exemple de syntaxe répétitive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79021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de variables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ym typeface="Wingdings" panose="05000000000000000000" pitchFamily="2" charset="2"/>
              </a:rPr>
              <a:t>La création de variables peut vite devenir "répétitive" en termes de code</a:t>
            </a:r>
            <a:endParaRPr lang="fr-FR" sz="1600" i="1" dirty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7404" y="1672205"/>
            <a:ext cx="7807569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Exemple de syntaxe répétitive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27403" y="3425022"/>
            <a:ext cx="7807570" cy="225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install.packages("dplyr")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(dplyr)</a:t>
            </a:r>
          </a:p>
          <a:p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dplyr::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mutate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.data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DF2,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Happiness_median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Happiness_var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Happiness_z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)</a:t>
            </a:r>
            <a:endParaRPr lang="en-US" sz="12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2887168"/>
            <a:ext cx="889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ym typeface="Wingdings" panose="05000000000000000000" pitchFamily="2" charset="2"/>
              </a:rPr>
              <a:t>Possible d'alléger la syntaxe avec la fonction </a:t>
            </a:r>
            <a:r>
              <a:rPr lang="fr-FR" sz="16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mutate</a:t>
            </a:r>
            <a:r>
              <a:rPr lang="fr-FR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()</a:t>
            </a:r>
            <a:r>
              <a:rPr lang="fr-FR" sz="1600" dirty="0">
                <a:sym typeface="Wingdings" panose="05000000000000000000" pitchFamily="2" charset="2"/>
              </a:rPr>
              <a:t> du paquet "</a:t>
            </a:r>
            <a:r>
              <a:rPr lang="fr-FR" sz="1600" dirty="0" err="1">
                <a:sym typeface="Wingdings" panose="05000000000000000000" pitchFamily="2" charset="2"/>
              </a:rPr>
              <a:t>dplyr</a:t>
            </a:r>
            <a:r>
              <a:rPr lang="fr-FR" sz="1600" dirty="0">
                <a:sym typeface="Wingdings" panose="05000000000000000000" pitchFamily="2" charset="2"/>
              </a:rPr>
              <a:t>"</a:t>
            </a:r>
            <a:endParaRPr lang="fr-FR" sz="1600" i="1" dirty="0">
              <a:sym typeface="Wingdings" panose="05000000000000000000" pitchFamily="2" charset="2"/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567723" y="4162525"/>
            <a:ext cx="186592" cy="28717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18422" y="3854748"/>
            <a:ext cx="23543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ym typeface="Wingdings" panose="05000000000000000000" pitchFamily="2" charset="2"/>
              </a:rPr>
              <a:t>nul besoin de </a:t>
            </a:r>
            <a:r>
              <a:rPr lang="fr-FR" sz="1400" dirty="0" err="1">
                <a:sym typeface="Wingdings" panose="05000000000000000000" pitchFamily="2" charset="2"/>
              </a:rPr>
              <a:t>re</a:t>
            </a:r>
            <a:r>
              <a:rPr lang="fr-FR" sz="1400" dirty="0">
                <a:sym typeface="Wingdings" panose="05000000000000000000" pitchFamily="2" charset="2"/>
              </a:rPr>
              <a:t>-spécifier DF2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2057400" y="5803969"/>
            <a:ext cx="5338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ym typeface="Wingdings" panose="05000000000000000000" pitchFamily="2" charset="2"/>
              </a:rPr>
              <a:t>possible de créer des variables à partir des variables crées juste avant !</a:t>
            </a:r>
            <a:endParaRPr lang="en-US" sz="14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366107" y="5499993"/>
            <a:ext cx="256442" cy="3081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2622549" y="5533159"/>
            <a:ext cx="391747" cy="27503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5800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de variables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ym typeface="Wingdings" panose="05000000000000000000" pitchFamily="2" charset="2"/>
              </a:rPr>
              <a:t>La création de variables peut vite devenir "répétitive" en termes de code</a:t>
            </a:r>
            <a:endParaRPr lang="fr-FR" sz="1600" i="1" dirty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7404" y="1672205"/>
            <a:ext cx="7807569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Exemple de syntaxe répétitive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27403" y="3425022"/>
            <a:ext cx="7807570" cy="225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install.packages("dplyr")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(dplyr)</a:t>
            </a:r>
          </a:p>
          <a:p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dplyr::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mutate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.data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DF2,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Happiness_median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Happiness_var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Happiness_z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)</a:t>
            </a:r>
            <a:endParaRPr lang="en-US" sz="12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2887168"/>
            <a:ext cx="889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ym typeface="Wingdings" panose="05000000000000000000" pitchFamily="2" charset="2"/>
              </a:rPr>
              <a:t>Possible d'alléger la syntaxe avec la fonction </a:t>
            </a:r>
            <a:r>
              <a:rPr lang="fr-FR" sz="16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mutate</a:t>
            </a:r>
            <a:r>
              <a:rPr lang="fr-FR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()</a:t>
            </a:r>
            <a:r>
              <a:rPr lang="fr-FR" sz="1600" dirty="0">
                <a:sym typeface="Wingdings" panose="05000000000000000000" pitchFamily="2" charset="2"/>
              </a:rPr>
              <a:t> du paquet "</a:t>
            </a:r>
            <a:r>
              <a:rPr lang="fr-FR" sz="1600" dirty="0" err="1">
                <a:sym typeface="Wingdings" panose="05000000000000000000" pitchFamily="2" charset="2"/>
              </a:rPr>
              <a:t>dplyr</a:t>
            </a:r>
            <a:r>
              <a:rPr lang="fr-FR" sz="1600" dirty="0">
                <a:sym typeface="Wingdings" panose="05000000000000000000" pitchFamily="2" charset="2"/>
              </a:rPr>
              <a:t>"</a:t>
            </a:r>
            <a:endParaRPr lang="fr-FR" sz="1600" i="1" dirty="0">
              <a:sym typeface="Wingdings" panose="05000000000000000000" pitchFamily="2" charset="2"/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567723" y="4162525"/>
            <a:ext cx="186592" cy="28717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18422" y="3854748"/>
            <a:ext cx="23543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ym typeface="Wingdings" panose="05000000000000000000" pitchFamily="2" charset="2"/>
              </a:rPr>
              <a:t>nul besoin de </a:t>
            </a:r>
            <a:r>
              <a:rPr lang="fr-FR" sz="1400" dirty="0" err="1">
                <a:sym typeface="Wingdings" panose="05000000000000000000" pitchFamily="2" charset="2"/>
              </a:rPr>
              <a:t>re</a:t>
            </a:r>
            <a:r>
              <a:rPr lang="fr-FR" sz="1400" dirty="0">
                <a:sym typeface="Wingdings" panose="05000000000000000000" pitchFamily="2" charset="2"/>
              </a:rPr>
              <a:t>-spécifier DF2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2057400" y="5803969"/>
            <a:ext cx="5338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ym typeface="Wingdings" panose="05000000000000000000" pitchFamily="2" charset="2"/>
              </a:rPr>
              <a:t>possible de créer des variables à partir des variables crées juste avant !</a:t>
            </a:r>
            <a:endParaRPr lang="en-US" sz="14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366107" y="5499993"/>
            <a:ext cx="256442" cy="3081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2622549" y="5533159"/>
            <a:ext cx="391747" cy="27503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647699" y="4566579"/>
            <a:ext cx="357065" cy="52636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5386" y="5092942"/>
            <a:ext cx="10726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b="1" dirty="0">
                <a:solidFill>
                  <a:srgbClr val="005DA2"/>
                </a:solidFill>
              </a:rPr>
              <a:t>évite de potentiels conflits avec d'autres fonctions "</a:t>
            </a:r>
            <a:r>
              <a:rPr lang="fr-FR" sz="1050" b="1" dirty="0" err="1">
                <a:solidFill>
                  <a:srgbClr val="005DA2"/>
                </a:solidFill>
              </a:rPr>
              <a:t>mutate</a:t>
            </a:r>
            <a:r>
              <a:rPr lang="fr-FR" sz="1050" b="1" dirty="0">
                <a:solidFill>
                  <a:srgbClr val="005DA2"/>
                </a:solidFill>
              </a:rPr>
              <a:t>" qui feraient autre chose</a:t>
            </a:r>
            <a:endParaRPr lang="en-US" sz="1050" b="1" dirty="0">
              <a:solidFill>
                <a:srgbClr val="005DA2"/>
              </a:solidFill>
            </a:endParaRPr>
          </a:p>
        </p:txBody>
      </p:sp>
      <p:pic>
        <p:nvPicPr>
          <p:cNvPr id="31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991" y="4715425"/>
            <a:ext cx="363374" cy="37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143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Aparté : une "dplyr-</a:t>
            </a:r>
            <a:r>
              <a:rPr lang="fr-FR" sz="3600" dirty="0" err="1"/>
              <a:t>isation</a:t>
            </a:r>
            <a:r>
              <a:rPr lang="fr-FR" sz="3600" dirty="0"/>
              <a:t>" de R croissante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En pratique la syntaxe de "R de base" tend à être délaissée pour une syntaxe plus de type "</a:t>
            </a:r>
            <a:r>
              <a:rPr lang="fr-FR" dirty="0" err="1">
                <a:sym typeface="Wingdings" panose="05000000000000000000" pitchFamily="2" charset="2"/>
              </a:rPr>
              <a:t>dplyr</a:t>
            </a:r>
            <a:r>
              <a:rPr lang="fr-FR" dirty="0">
                <a:sym typeface="Wingdings" panose="05000000000000000000" pitchFamily="2" charset="2"/>
              </a:rPr>
              <a:t>" </a:t>
            </a:r>
            <a:br>
              <a:rPr lang="fr-FR" dirty="0">
                <a:sym typeface="Wingdings" panose="05000000000000000000" pitchFamily="2" charset="2"/>
              </a:rPr>
            </a:br>
            <a:endParaRPr lang="fr-FR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Possibilité de "switcher" progressivement vers la syntaxe </a:t>
            </a:r>
            <a:r>
              <a:rPr lang="fr-FR" dirty="0" err="1">
                <a:sym typeface="Wingdings" panose="05000000000000000000" pitchFamily="2" charset="2"/>
              </a:rPr>
              <a:t>dplyr</a:t>
            </a:r>
            <a:r>
              <a:rPr lang="fr-FR" dirty="0">
                <a:sym typeface="Wingdings" panose="05000000000000000000" pitchFamily="2" charset="2"/>
              </a:rPr>
              <a:t> une fois les bases acquises</a:t>
            </a:r>
          </a:p>
        </p:txBody>
      </p:sp>
      <p:sp>
        <p:nvSpPr>
          <p:cNvPr id="8" name="Flèche droite 7"/>
          <p:cNvSpPr/>
          <p:nvPr/>
        </p:nvSpPr>
        <p:spPr>
          <a:xfrm>
            <a:off x="4301455" y="3310841"/>
            <a:ext cx="712177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40216" y="2523737"/>
            <a:ext cx="3754318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::select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(DF2, Bands, Happiness)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::filter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(DF2, Bands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Population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10000000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dplyr::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arrange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(DF2, Bands)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9928" y="2523737"/>
            <a:ext cx="3825389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DF2[c("Bands", "Happiness")]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DF2[DF2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Population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10000000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,]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order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Bands),]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145984" y="4765145"/>
            <a:ext cx="2364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https://r4ds.had.co.nz/</a:t>
            </a:r>
            <a:endParaRPr lang="en-US" dirty="0"/>
          </a:p>
          <a:p>
            <a:endParaRPr lang="en-US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42" y="4582174"/>
            <a:ext cx="1162042" cy="17430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049022" y="5158636"/>
            <a:ext cx="2640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ym typeface="Wingdings" panose="05000000000000000000" pitchFamily="2" charset="2"/>
              </a:rPr>
              <a:t>livre numérique gratuit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ym typeface="Wingdings" panose="05000000000000000000" pitchFamily="2" charset="2"/>
              </a:rPr>
              <a:t>considéré comme un incontournable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54852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4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Ré-importez et inspectez reading_skills1.csv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Filtrez les observations des sujets 1 à 5 et sélectionnez uniquement les variables sujet et </a:t>
            </a:r>
            <a:r>
              <a:rPr lang="fr-FR" dirty="0" err="1">
                <a:sym typeface="Wingdings" panose="05000000000000000000" pitchFamily="2" charset="2"/>
              </a:rPr>
              <a:t>dyslexia</a:t>
            </a:r>
            <a:endParaRPr lang="fr-FR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Filtrez les valeurs de iq &gt; 0 pour les sujets avec dyslexie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Filtrez les valeurs de iq &lt; 0 ou alors les sujets sans dyslexie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Une valeur anormale de iq s'est glissée dans les données ; identifiez cette valeur et remplacez la par </a:t>
            </a:r>
            <a:r>
              <a:rPr lang="fr-FR" b="1" dirty="0">
                <a:sym typeface="Wingdings" panose="05000000000000000000" pitchFamily="2" charset="2"/>
              </a:rPr>
              <a:t>-2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Créez une nouvelle variable donnant la moyenne de </a:t>
            </a:r>
            <a:r>
              <a:rPr lang="fr-FR" dirty="0" err="1">
                <a:sym typeface="Wingdings" panose="05000000000000000000" pitchFamily="2" charset="2"/>
              </a:rPr>
              <a:t>accuracy</a:t>
            </a: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56191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70961" y="1182229"/>
            <a:ext cx="671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De plus en plus populaire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88" y="2212373"/>
            <a:ext cx="6258530" cy="396667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23" y="1148951"/>
            <a:ext cx="3824288" cy="9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10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70</a:t>
            </a:fld>
            <a:endParaRPr lang="en-US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43" y="3608760"/>
            <a:ext cx="2498914" cy="2498914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1134766" y="2285162"/>
            <a:ext cx="6874468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/>
              <a:t>Statistiques descriptives et inférentielles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579740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1134766" y="2285162"/>
            <a:ext cx="6874468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/>
              <a:t>Quelques rappels en matière de statistiques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38649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 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14" y="1787952"/>
            <a:ext cx="275853" cy="689633"/>
          </a:xfrm>
          <a:prstGeom prst="rect">
            <a:avLst/>
          </a:prstGeom>
        </p:spPr>
      </p:pic>
      <p:pic>
        <p:nvPicPr>
          <p:cNvPr id="124" name="Image 1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80" y="1863226"/>
            <a:ext cx="275129" cy="687823"/>
          </a:xfrm>
          <a:prstGeom prst="rect">
            <a:avLst/>
          </a:prstGeom>
        </p:spPr>
      </p:pic>
      <p:pic>
        <p:nvPicPr>
          <p:cNvPr id="118" name="Image 1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87356" y="2254616"/>
            <a:ext cx="266755" cy="666889"/>
          </a:xfrm>
          <a:prstGeom prst="rect">
            <a:avLst/>
          </a:prstGeom>
        </p:spPr>
      </p:pic>
      <p:pic>
        <p:nvPicPr>
          <p:cNvPr id="113" name="Image 1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008689" y="2547252"/>
            <a:ext cx="266755" cy="666889"/>
          </a:xfrm>
          <a:prstGeom prst="rect">
            <a:avLst/>
          </a:prstGeom>
        </p:spPr>
      </p:pic>
      <p:pic>
        <p:nvPicPr>
          <p:cNvPr id="102" name="Imag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607149" y="2625952"/>
            <a:ext cx="266755" cy="666889"/>
          </a:xfrm>
          <a:prstGeom prst="rect">
            <a:avLst/>
          </a:prstGeom>
        </p:spPr>
      </p:pic>
      <p:pic>
        <p:nvPicPr>
          <p:cNvPr id="80" name="Image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811808" y="2735730"/>
            <a:ext cx="266755" cy="666889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Les statistiques en bref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1257300" y="78683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pic>
        <p:nvPicPr>
          <p:cNvPr id="64" name="Imag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382859" y="2773982"/>
            <a:ext cx="266755" cy="666889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048522" y="3518151"/>
            <a:ext cx="266755" cy="666889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285999" y="3349474"/>
            <a:ext cx="266755" cy="666889"/>
          </a:xfrm>
          <a:prstGeom prst="rect">
            <a:avLst/>
          </a:prstGeom>
        </p:spPr>
      </p:pic>
      <p:pic>
        <p:nvPicPr>
          <p:cNvPr id="67" name="Imag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620857" y="2694877"/>
            <a:ext cx="266755" cy="666889"/>
          </a:xfrm>
          <a:prstGeom prst="rect">
            <a:avLst/>
          </a:prstGeom>
        </p:spPr>
      </p:pic>
      <p:pic>
        <p:nvPicPr>
          <p:cNvPr id="68" name="Image 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910472" y="3133305"/>
            <a:ext cx="266755" cy="666889"/>
          </a:xfrm>
          <a:prstGeom prst="rect">
            <a:avLst/>
          </a:prstGeom>
        </p:spPr>
      </p:pic>
      <p:pic>
        <p:nvPicPr>
          <p:cNvPr id="69" name="Image 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524121" y="3190107"/>
            <a:ext cx="266755" cy="666889"/>
          </a:xfrm>
          <a:prstGeom prst="rect">
            <a:avLst/>
          </a:prstGeom>
        </p:spPr>
      </p:pic>
      <p:pic>
        <p:nvPicPr>
          <p:cNvPr id="70" name="Imag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05873" y="3402689"/>
            <a:ext cx="266755" cy="666889"/>
          </a:xfrm>
          <a:prstGeom prst="rect">
            <a:avLst/>
          </a:prstGeom>
        </p:spPr>
      </p:pic>
      <p:pic>
        <p:nvPicPr>
          <p:cNvPr id="71" name="Image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547836" y="2448462"/>
            <a:ext cx="266755" cy="666889"/>
          </a:xfrm>
          <a:prstGeom prst="rect">
            <a:avLst/>
          </a:prstGeom>
        </p:spPr>
      </p:pic>
      <p:pic>
        <p:nvPicPr>
          <p:cNvPr id="72" name="Imag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421054" y="2177144"/>
            <a:ext cx="266755" cy="666889"/>
          </a:xfrm>
          <a:prstGeom prst="rect">
            <a:avLst/>
          </a:prstGeom>
        </p:spPr>
      </p:pic>
      <p:pic>
        <p:nvPicPr>
          <p:cNvPr id="73" name="Imag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048001" y="2484085"/>
            <a:ext cx="266755" cy="666889"/>
          </a:xfrm>
          <a:prstGeom prst="rect">
            <a:avLst/>
          </a:prstGeom>
        </p:spPr>
      </p:pic>
      <p:pic>
        <p:nvPicPr>
          <p:cNvPr id="74" name="Imag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808325" y="2161194"/>
            <a:ext cx="266755" cy="666889"/>
          </a:xfrm>
          <a:prstGeom prst="rect">
            <a:avLst/>
          </a:prstGeom>
        </p:spPr>
      </p:pic>
      <p:pic>
        <p:nvPicPr>
          <p:cNvPr id="75" name="Image 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313190" y="2588061"/>
            <a:ext cx="266755" cy="666889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101403" y="2231533"/>
            <a:ext cx="266755" cy="666889"/>
          </a:xfrm>
          <a:prstGeom prst="rect">
            <a:avLst/>
          </a:prstGeom>
        </p:spPr>
      </p:pic>
      <p:pic>
        <p:nvPicPr>
          <p:cNvPr id="77" name="Imag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55885" y="2856662"/>
            <a:ext cx="266755" cy="666889"/>
          </a:xfrm>
          <a:prstGeom prst="rect">
            <a:avLst/>
          </a:prstGeom>
        </p:spPr>
      </p:pic>
      <p:sp>
        <p:nvSpPr>
          <p:cNvPr id="78" name="ZoneTexte 77"/>
          <p:cNvSpPr txBox="1"/>
          <p:nvPr/>
        </p:nvSpPr>
        <p:spPr>
          <a:xfrm>
            <a:off x="711465" y="1040357"/>
            <a:ext cx="1878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Population</a:t>
            </a:r>
            <a:endParaRPr lang="en-US" sz="2800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4090531" y="1877259"/>
            <a:ext cx="1370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Echantillon</a:t>
            </a:r>
            <a:endParaRPr lang="en-US" sz="2000" b="1" dirty="0"/>
          </a:p>
        </p:txBody>
      </p:sp>
      <p:cxnSp>
        <p:nvCxnSpPr>
          <p:cNvPr id="82" name="Connecteur droit 81"/>
          <p:cNvCxnSpPr>
            <a:stCxn id="72" idx="1"/>
          </p:cNvCxnSpPr>
          <p:nvPr/>
        </p:nvCxnSpPr>
        <p:spPr>
          <a:xfrm>
            <a:off x="2687809" y="2510589"/>
            <a:ext cx="1300992" cy="2072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70" idx="1"/>
          </p:cNvCxnSpPr>
          <p:nvPr/>
        </p:nvCxnSpPr>
        <p:spPr>
          <a:xfrm flipV="1">
            <a:off x="1472628" y="3351913"/>
            <a:ext cx="2516173" cy="3842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>
            <a:stCxn id="76" idx="1"/>
          </p:cNvCxnSpPr>
          <p:nvPr/>
        </p:nvCxnSpPr>
        <p:spPr>
          <a:xfrm>
            <a:off x="1368158" y="2564978"/>
            <a:ext cx="2595734" cy="28997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>
            <a:stCxn id="71" idx="1"/>
          </p:cNvCxnSpPr>
          <p:nvPr/>
        </p:nvCxnSpPr>
        <p:spPr>
          <a:xfrm>
            <a:off x="1814591" y="2781907"/>
            <a:ext cx="2100398" cy="2024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>
            <a:stCxn id="69" idx="1"/>
          </p:cNvCxnSpPr>
          <p:nvPr/>
        </p:nvCxnSpPr>
        <p:spPr>
          <a:xfrm flipV="1">
            <a:off x="1790876" y="3222847"/>
            <a:ext cx="2124113" cy="3007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75" idx="1"/>
          </p:cNvCxnSpPr>
          <p:nvPr/>
        </p:nvCxnSpPr>
        <p:spPr>
          <a:xfrm>
            <a:off x="1579945" y="2921506"/>
            <a:ext cx="2383947" cy="1927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Image 9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490737" y="2986706"/>
            <a:ext cx="266755" cy="666889"/>
          </a:xfrm>
          <a:prstGeom prst="rect">
            <a:avLst/>
          </a:prstGeom>
        </p:spPr>
      </p:pic>
      <p:pic>
        <p:nvPicPr>
          <p:cNvPr id="99" name="Image 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278950" y="2630178"/>
            <a:ext cx="266755" cy="666889"/>
          </a:xfrm>
          <a:prstGeom prst="rect">
            <a:avLst/>
          </a:prstGeom>
        </p:spPr>
      </p:pic>
      <p:pic>
        <p:nvPicPr>
          <p:cNvPr id="100" name="Image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757492" y="2681198"/>
            <a:ext cx="266755" cy="666889"/>
          </a:xfrm>
          <a:prstGeom prst="rect">
            <a:avLst/>
          </a:prstGeom>
        </p:spPr>
      </p:pic>
      <p:pic>
        <p:nvPicPr>
          <p:cNvPr id="101" name="Image 1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928945" y="2944559"/>
            <a:ext cx="266755" cy="666889"/>
          </a:xfrm>
          <a:prstGeom prst="rect">
            <a:avLst/>
          </a:prstGeom>
        </p:spPr>
      </p:pic>
      <p:pic>
        <p:nvPicPr>
          <p:cNvPr id="114" name="Image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76532" y="2670842"/>
            <a:ext cx="266755" cy="666889"/>
          </a:xfrm>
          <a:prstGeom prst="rect">
            <a:avLst/>
          </a:prstGeom>
        </p:spPr>
      </p:pic>
      <p:pic>
        <p:nvPicPr>
          <p:cNvPr id="115" name="Image 1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8380" y="3395894"/>
            <a:ext cx="266755" cy="666889"/>
          </a:xfrm>
          <a:prstGeom prst="rect">
            <a:avLst/>
          </a:prstGeom>
        </p:spPr>
      </p:pic>
      <p:pic>
        <p:nvPicPr>
          <p:cNvPr id="116" name="Image 1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31165" y="1968821"/>
            <a:ext cx="266755" cy="666889"/>
          </a:xfrm>
          <a:prstGeom prst="rect">
            <a:avLst/>
          </a:prstGeom>
        </p:spPr>
      </p:pic>
      <p:pic>
        <p:nvPicPr>
          <p:cNvPr id="117" name="Image 1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31556" y="3670729"/>
            <a:ext cx="266755" cy="666889"/>
          </a:xfrm>
          <a:prstGeom prst="rect">
            <a:avLst/>
          </a:prstGeom>
        </p:spPr>
      </p:pic>
      <p:sp>
        <p:nvSpPr>
          <p:cNvPr id="119" name="Ellipse 118"/>
          <p:cNvSpPr>
            <a:spLocks noChangeAspect="1"/>
          </p:cNvSpPr>
          <p:nvPr/>
        </p:nvSpPr>
        <p:spPr>
          <a:xfrm>
            <a:off x="88816" y="1616668"/>
            <a:ext cx="2997366" cy="299736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Image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02886" y="3253629"/>
            <a:ext cx="266755" cy="666889"/>
          </a:xfrm>
          <a:prstGeom prst="rect">
            <a:avLst/>
          </a:prstGeom>
        </p:spPr>
      </p:pic>
      <p:pic>
        <p:nvPicPr>
          <p:cNvPr id="121" name="Image 1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05382" y="1832178"/>
            <a:ext cx="266755" cy="666889"/>
          </a:xfrm>
          <a:prstGeom prst="rect">
            <a:avLst/>
          </a:prstGeom>
        </p:spPr>
      </p:pic>
      <p:pic>
        <p:nvPicPr>
          <p:cNvPr id="122" name="Image 1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34689" y="2614565"/>
            <a:ext cx="266755" cy="666889"/>
          </a:xfrm>
          <a:prstGeom prst="rect">
            <a:avLst/>
          </a:prstGeom>
        </p:spPr>
      </p:pic>
      <p:pic>
        <p:nvPicPr>
          <p:cNvPr id="123" name="Image 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91" y="3820518"/>
            <a:ext cx="275129" cy="687823"/>
          </a:xfrm>
          <a:prstGeom prst="rect">
            <a:avLst/>
          </a:prstGeom>
        </p:spPr>
      </p:pic>
      <p:pic>
        <p:nvPicPr>
          <p:cNvPr id="125" name="Imag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68" y="3845496"/>
            <a:ext cx="275853" cy="689633"/>
          </a:xfrm>
          <a:prstGeom prst="rect">
            <a:avLst/>
          </a:prstGeom>
        </p:spPr>
      </p:pic>
      <p:sp>
        <p:nvSpPr>
          <p:cNvPr id="127" name="ZoneTexte 126"/>
          <p:cNvSpPr txBox="1"/>
          <p:nvPr/>
        </p:nvSpPr>
        <p:spPr>
          <a:xfrm>
            <a:off x="6439104" y="1124513"/>
            <a:ext cx="233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Recueil de données</a:t>
            </a:r>
            <a:endParaRPr lang="en-US" sz="2000" b="1" dirty="0"/>
          </a:p>
        </p:txBody>
      </p:sp>
      <p:pic>
        <p:nvPicPr>
          <p:cNvPr id="128" name="Image 127"/>
          <p:cNvPicPr>
            <a:picLocks noChangeAspect="1"/>
          </p:cNvPicPr>
          <p:nvPr/>
        </p:nvPicPr>
        <p:blipFill rotWithShape="1">
          <a:blip r:embed="rId11"/>
          <a:srcRect r="45328"/>
          <a:stretch/>
        </p:blipFill>
        <p:spPr>
          <a:xfrm>
            <a:off x="6777334" y="1556107"/>
            <a:ext cx="1657308" cy="1633557"/>
          </a:xfrm>
          <a:prstGeom prst="rect">
            <a:avLst/>
          </a:prstGeom>
        </p:spPr>
      </p:pic>
      <p:sp>
        <p:nvSpPr>
          <p:cNvPr id="129" name="Rectangle à coins arrondis 128"/>
          <p:cNvSpPr/>
          <p:nvPr/>
        </p:nvSpPr>
        <p:spPr>
          <a:xfrm>
            <a:off x="4138789" y="2389430"/>
            <a:ext cx="1273618" cy="127778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lèche droite 135"/>
          <p:cNvSpPr/>
          <p:nvPr/>
        </p:nvSpPr>
        <p:spPr>
          <a:xfrm>
            <a:off x="5640761" y="2819397"/>
            <a:ext cx="571500" cy="36977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èche droite 136"/>
          <p:cNvSpPr/>
          <p:nvPr/>
        </p:nvSpPr>
        <p:spPr>
          <a:xfrm rot="5400000">
            <a:off x="6831793" y="3509703"/>
            <a:ext cx="571500" cy="36977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ZoneTexte 137"/>
          <p:cNvSpPr txBox="1"/>
          <p:nvPr/>
        </p:nvSpPr>
        <p:spPr>
          <a:xfrm>
            <a:off x="6552951" y="4053246"/>
            <a:ext cx="112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Analyses</a:t>
            </a:r>
            <a:endParaRPr lang="en-US" sz="2000" b="1" dirty="0"/>
          </a:p>
        </p:txBody>
      </p:sp>
      <p:pic>
        <p:nvPicPr>
          <p:cNvPr id="139" name="Image 1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50" y="4558092"/>
            <a:ext cx="1913200" cy="1913200"/>
          </a:xfrm>
          <a:prstGeom prst="rect">
            <a:avLst/>
          </a:prstGeom>
        </p:spPr>
      </p:pic>
      <p:pic>
        <p:nvPicPr>
          <p:cNvPr id="140" name="Image 1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8062" y="4757824"/>
            <a:ext cx="3464497" cy="1408065"/>
          </a:xfrm>
          <a:prstGeom prst="rect">
            <a:avLst/>
          </a:prstGeom>
        </p:spPr>
      </p:pic>
      <p:sp>
        <p:nvSpPr>
          <p:cNvPr id="141" name="Flèche droite 140"/>
          <p:cNvSpPr/>
          <p:nvPr/>
        </p:nvSpPr>
        <p:spPr>
          <a:xfrm rot="12490843">
            <a:off x="3204149" y="4708714"/>
            <a:ext cx="571500" cy="36977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ZoneTexte 141"/>
          <p:cNvSpPr txBox="1"/>
          <p:nvPr/>
        </p:nvSpPr>
        <p:spPr>
          <a:xfrm>
            <a:off x="2945239" y="4186597"/>
            <a:ext cx="142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Inférence</a:t>
            </a:r>
            <a:endParaRPr lang="en-US" sz="2000" b="1" dirty="0"/>
          </a:p>
        </p:txBody>
      </p:sp>
      <p:sp>
        <p:nvSpPr>
          <p:cNvPr id="143" name="Rectangle 142"/>
          <p:cNvSpPr/>
          <p:nvPr/>
        </p:nvSpPr>
        <p:spPr>
          <a:xfrm>
            <a:off x="-7328" y="6125718"/>
            <a:ext cx="221727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Adapté</a:t>
            </a:r>
            <a:r>
              <a:rPr lang="en-US" sz="1050" dirty="0"/>
              <a:t> de Stats </a:t>
            </a:r>
            <a:r>
              <a:rPr lang="en-US" sz="1050" dirty="0" err="1"/>
              <a:t>faciles</a:t>
            </a:r>
            <a:r>
              <a:rPr lang="en-US" sz="1050" dirty="0"/>
              <a:t> avec R, 2016</a:t>
            </a:r>
          </a:p>
        </p:txBody>
      </p:sp>
    </p:spTree>
    <p:extLst>
      <p:ext uri="{BB962C8B-B14F-4D97-AF65-F5344CB8AC3E}">
        <p14:creationId xmlns:p14="http://schemas.microsoft.com/office/powerpoint/2010/main" val="1958176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 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14" y="1787952"/>
            <a:ext cx="275853" cy="689633"/>
          </a:xfrm>
          <a:prstGeom prst="rect">
            <a:avLst/>
          </a:prstGeom>
        </p:spPr>
      </p:pic>
      <p:pic>
        <p:nvPicPr>
          <p:cNvPr id="124" name="Image 1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80" y="1863226"/>
            <a:ext cx="275129" cy="687823"/>
          </a:xfrm>
          <a:prstGeom prst="rect">
            <a:avLst/>
          </a:prstGeom>
        </p:spPr>
      </p:pic>
      <p:pic>
        <p:nvPicPr>
          <p:cNvPr id="118" name="Image 1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87356" y="2254616"/>
            <a:ext cx="266755" cy="666889"/>
          </a:xfrm>
          <a:prstGeom prst="rect">
            <a:avLst/>
          </a:prstGeom>
        </p:spPr>
      </p:pic>
      <p:pic>
        <p:nvPicPr>
          <p:cNvPr id="113" name="Image 1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008689" y="2547252"/>
            <a:ext cx="266755" cy="666889"/>
          </a:xfrm>
          <a:prstGeom prst="rect">
            <a:avLst/>
          </a:prstGeom>
        </p:spPr>
      </p:pic>
      <p:pic>
        <p:nvPicPr>
          <p:cNvPr id="102" name="Imag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607149" y="2625952"/>
            <a:ext cx="266755" cy="666889"/>
          </a:xfrm>
          <a:prstGeom prst="rect">
            <a:avLst/>
          </a:prstGeom>
        </p:spPr>
      </p:pic>
      <p:pic>
        <p:nvPicPr>
          <p:cNvPr id="80" name="Image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811808" y="2735730"/>
            <a:ext cx="266755" cy="666889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Les statistiques en bref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1257300" y="78683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pic>
        <p:nvPicPr>
          <p:cNvPr id="64" name="Imag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382859" y="2773982"/>
            <a:ext cx="266755" cy="666889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048522" y="3518151"/>
            <a:ext cx="266755" cy="666889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285999" y="3349474"/>
            <a:ext cx="266755" cy="666889"/>
          </a:xfrm>
          <a:prstGeom prst="rect">
            <a:avLst/>
          </a:prstGeom>
        </p:spPr>
      </p:pic>
      <p:pic>
        <p:nvPicPr>
          <p:cNvPr id="67" name="Imag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620857" y="2694877"/>
            <a:ext cx="266755" cy="666889"/>
          </a:xfrm>
          <a:prstGeom prst="rect">
            <a:avLst/>
          </a:prstGeom>
        </p:spPr>
      </p:pic>
      <p:pic>
        <p:nvPicPr>
          <p:cNvPr id="68" name="Image 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910472" y="3133305"/>
            <a:ext cx="266755" cy="666889"/>
          </a:xfrm>
          <a:prstGeom prst="rect">
            <a:avLst/>
          </a:prstGeom>
        </p:spPr>
      </p:pic>
      <p:pic>
        <p:nvPicPr>
          <p:cNvPr id="69" name="Image 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524121" y="3190107"/>
            <a:ext cx="266755" cy="666889"/>
          </a:xfrm>
          <a:prstGeom prst="rect">
            <a:avLst/>
          </a:prstGeom>
        </p:spPr>
      </p:pic>
      <p:pic>
        <p:nvPicPr>
          <p:cNvPr id="70" name="Imag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05873" y="3402689"/>
            <a:ext cx="266755" cy="666889"/>
          </a:xfrm>
          <a:prstGeom prst="rect">
            <a:avLst/>
          </a:prstGeom>
        </p:spPr>
      </p:pic>
      <p:pic>
        <p:nvPicPr>
          <p:cNvPr id="71" name="Image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547836" y="2448462"/>
            <a:ext cx="266755" cy="666889"/>
          </a:xfrm>
          <a:prstGeom prst="rect">
            <a:avLst/>
          </a:prstGeom>
        </p:spPr>
      </p:pic>
      <p:pic>
        <p:nvPicPr>
          <p:cNvPr id="72" name="Imag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421054" y="2177144"/>
            <a:ext cx="266755" cy="666889"/>
          </a:xfrm>
          <a:prstGeom prst="rect">
            <a:avLst/>
          </a:prstGeom>
        </p:spPr>
      </p:pic>
      <p:pic>
        <p:nvPicPr>
          <p:cNvPr id="73" name="Imag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048001" y="2484085"/>
            <a:ext cx="266755" cy="666889"/>
          </a:xfrm>
          <a:prstGeom prst="rect">
            <a:avLst/>
          </a:prstGeom>
        </p:spPr>
      </p:pic>
      <p:pic>
        <p:nvPicPr>
          <p:cNvPr id="74" name="Imag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808325" y="2161194"/>
            <a:ext cx="266755" cy="666889"/>
          </a:xfrm>
          <a:prstGeom prst="rect">
            <a:avLst/>
          </a:prstGeom>
        </p:spPr>
      </p:pic>
      <p:pic>
        <p:nvPicPr>
          <p:cNvPr id="75" name="Image 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313190" y="2588061"/>
            <a:ext cx="266755" cy="666889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101403" y="2231533"/>
            <a:ext cx="266755" cy="666889"/>
          </a:xfrm>
          <a:prstGeom prst="rect">
            <a:avLst/>
          </a:prstGeom>
        </p:spPr>
      </p:pic>
      <p:pic>
        <p:nvPicPr>
          <p:cNvPr id="77" name="Imag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55885" y="2856662"/>
            <a:ext cx="266755" cy="666889"/>
          </a:xfrm>
          <a:prstGeom prst="rect">
            <a:avLst/>
          </a:prstGeom>
        </p:spPr>
      </p:pic>
      <p:sp>
        <p:nvSpPr>
          <p:cNvPr id="78" name="ZoneTexte 77"/>
          <p:cNvSpPr txBox="1"/>
          <p:nvPr/>
        </p:nvSpPr>
        <p:spPr>
          <a:xfrm>
            <a:off x="711465" y="1040357"/>
            <a:ext cx="1878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Population</a:t>
            </a:r>
            <a:endParaRPr lang="en-US" sz="2800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4090531" y="1877259"/>
            <a:ext cx="1370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Echantillon</a:t>
            </a:r>
            <a:endParaRPr lang="en-US" sz="2000" b="1" dirty="0"/>
          </a:p>
        </p:txBody>
      </p:sp>
      <p:cxnSp>
        <p:nvCxnSpPr>
          <p:cNvPr id="82" name="Connecteur droit 81"/>
          <p:cNvCxnSpPr>
            <a:stCxn id="72" idx="1"/>
          </p:cNvCxnSpPr>
          <p:nvPr/>
        </p:nvCxnSpPr>
        <p:spPr>
          <a:xfrm>
            <a:off x="2687809" y="2510589"/>
            <a:ext cx="1300992" cy="2072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70" idx="1"/>
          </p:cNvCxnSpPr>
          <p:nvPr/>
        </p:nvCxnSpPr>
        <p:spPr>
          <a:xfrm flipV="1">
            <a:off x="1472628" y="3351913"/>
            <a:ext cx="2516173" cy="3842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>
            <a:stCxn id="76" idx="1"/>
          </p:cNvCxnSpPr>
          <p:nvPr/>
        </p:nvCxnSpPr>
        <p:spPr>
          <a:xfrm>
            <a:off x="1368158" y="2564978"/>
            <a:ext cx="2595734" cy="28997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>
            <a:stCxn id="71" idx="1"/>
          </p:cNvCxnSpPr>
          <p:nvPr/>
        </p:nvCxnSpPr>
        <p:spPr>
          <a:xfrm>
            <a:off x="1814591" y="2781907"/>
            <a:ext cx="2100398" cy="2024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>
            <a:stCxn id="69" idx="1"/>
          </p:cNvCxnSpPr>
          <p:nvPr/>
        </p:nvCxnSpPr>
        <p:spPr>
          <a:xfrm flipV="1">
            <a:off x="1790876" y="3222847"/>
            <a:ext cx="2124113" cy="3007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75" idx="1"/>
          </p:cNvCxnSpPr>
          <p:nvPr/>
        </p:nvCxnSpPr>
        <p:spPr>
          <a:xfrm>
            <a:off x="1579945" y="2921506"/>
            <a:ext cx="2383947" cy="1927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Image 9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490737" y="2986706"/>
            <a:ext cx="266755" cy="666889"/>
          </a:xfrm>
          <a:prstGeom prst="rect">
            <a:avLst/>
          </a:prstGeom>
        </p:spPr>
      </p:pic>
      <p:pic>
        <p:nvPicPr>
          <p:cNvPr id="99" name="Image 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278950" y="2630178"/>
            <a:ext cx="266755" cy="666889"/>
          </a:xfrm>
          <a:prstGeom prst="rect">
            <a:avLst/>
          </a:prstGeom>
        </p:spPr>
      </p:pic>
      <p:pic>
        <p:nvPicPr>
          <p:cNvPr id="100" name="Image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757492" y="2681198"/>
            <a:ext cx="266755" cy="666889"/>
          </a:xfrm>
          <a:prstGeom prst="rect">
            <a:avLst/>
          </a:prstGeom>
        </p:spPr>
      </p:pic>
      <p:pic>
        <p:nvPicPr>
          <p:cNvPr id="101" name="Image 1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928945" y="2944559"/>
            <a:ext cx="266755" cy="666889"/>
          </a:xfrm>
          <a:prstGeom prst="rect">
            <a:avLst/>
          </a:prstGeom>
        </p:spPr>
      </p:pic>
      <p:pic>
        <p:nvPicPr>
          <p:cNvPr id="114" name="Image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76532" y="2670842"/>
            <a:ext cx="266755" cy="666889"/>
          </a:xfrm>
          <a:prstGeom prst="rect">
            <a:avLst/>
          </a:prstGeom>
        </p:spPr>
      </p:pic>
      <p:pic>
        <p:nvPicPr>
          <p:cNvPr id="115" name="Image 1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8380" y="3395894"/>
            <a:ext cx="266755" cy="666889"/>
          </a:xfrm>
          <a:prstGeom prst="rect">
            <a:avLst/>
          </a:prstGeom>
        </p:spPr>
      </p:pic>
      <p:pic>
        <p:nvPicPr>
          <p:cNvPr id="116" name="Image 1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31165" y="1968821"/>
            <a:ext cx="266755" cy="666889"/>
          </a:xfrm>
          <a:prstGeom prst="rect">
            <a:avLst/>
          </a:prstGeom>
        </p:spPr>
      </p:pic>
      <p:pic>
        <p:nvPicPr>
          <p:cNvPr id="117" name="Image 1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31556" y="3670729"/>
            <a:ext cx="266755" cy="666889"/>
          </a:xfrm>
          <a:prstGeom prst="rect">
            <a:avLst/>
          </a:prstGeom>
        </p:spPr>
      </p:pic>
      <p:sp>
        <p:nvSpPr>
          <p:cNvPr id="119" name="Ellipse 118"/>
          <p:cNvSpPr>
            <a:spLocks noChangeAspect="1"/>
          </p:cNvSpPr>
          <p:nvPr/>
        </p:nvSpPr>
        <p:spPr>
          <a:xfrm>
            <a:off x="88816" y="1616668"/>
            <a:ext cx="2997366" cy="299736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Image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02886" y="3253629"/>
            <a:ext cx="266755" cy="666889"/>
          </a:xfrm>
          <a:prstGeom prst="rect">
            <a:avLst/>
          </a:prstGeom>
        </p:spPr>
      </p:pic>
      <p:pic>
        <p:nvPicPr>
          <p:cNvPr id="121" name="Image 1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05382" y="1832178"/>
            <a:ext cx="266755" cy="666889"/>
          </a:xfrm>
          <a:prstGeom prst="rect">
            <a:avLst/>
          </a:prstGeom>
        </p:spPr>
      </p:pic>
      <p:pic>
        <p:nvPicPr>
          <p:cNvPr id="122" name="Image 1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34689" y="2614565"/>
            <a:ext cx="266755" cy="666889"/>
          </a:xfrm>
          <a:prstGeom prst="rect">
            <a:avLst/>
          </a:prstGeom>
        </p:spPr>
      </p:pic>
      <p:pic>
        <p:nvPicPr>
          <p:cNvPr id="123" name="Image 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91" y="3820518"/>
            <a:ext cx="275129" cy="687823"/>
          </a:xfrm>
          <a:prstGeom prst="rect">
            <a:avLst/>
          </a:prstGeom>
        </p:spPr>
      </p:pic>
      <p:pic>
        <p:nvPicPr>
          <p:cNvPr id="125" name="Imag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68" y="3845496"/>
            <a:ext cx="275853" cy="689633"/>
          </a:xfrm>
          <a:prstGeom prst="rect">
            <a:avLst/>
          </a:prstGeom>
        </p:spPr>
      </p:pic>
      <p:sp>
        <p:nvSpPr>
          <p:cNvPr id="127" name="ZoneTexte 126"/>
          <p:cNvSpPr txBox="1"/>
          <p:nvPr/>
        </p:nvSpPr>
        <p:spPr>
          <a:xfrm>
            <a:off x="6439104" y="1124513"/>
            <a:ext cx="233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Recueil de données</a:t>
            </a:r>
            <a:endParaRPr lang="en-US" sz="2000" b="1" dirty="0"/>
          </a:p>
        </p:txBody>
      </p:sp>
      <p:pic>
        <p:nvPicPr>
          <p:cNvPr id="128" name="Image 127"/>
          <p:cNvPicPr>
            <a:picLocks noChangeAspect="1"/>
          </p:cNvPicPr>
          <p:nvPr/>
        </p:nvPicPr>
        <p:blipFill rotWithShape="1">
          <a:blip r:embed="rId11"/>
          <a:srcRect r="45328"/>
          <a:stretch/>
        </p:blipFill>
        <p:spPr>
          <a:xfrm>
            <a:off x="6777334" y="1556107"/>
            <a:ext cx="1657308" cy="1633557"/>
          </a:xfrm>
          <a:prstGeom prst="rect">
            <a:avLst/>
          </a:prstGeom>
        </p:spPr>
      </p:pic>
      <p:sp>
        <p:nvSpPr>
          <p:cNvPr id="129" name="Rectangle à coins arrondis 128"/>
          <p:cNvSpPr/>
          <p:nvPr/>
        </p:nvSpPr>
        <p:spPr>
          <a:xfrm>
            <a:off x="4138789" y="2389430"/>
            <a:ext cx="1273618" cy="127778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lèche droite 135"/>
          <p:cNvSpPr/>
          <p:nvPr/>
        </p:nvSpPr>
        <p:spPr>
          <a:xfrm>
            <a:off x="5640761" y="2819397"/>
            <a:ext cx="571500" cy="36977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èche droite 136"/>
          <p:cNvSpPr/>
          <p:nvPr/>
        </p:nvSpPr>
        <p:spPr>
          <a:xfrm rot="5400000">
            <a:off x="6831793" y="3509703"/>
            <a:ext cx="571500" cy="36977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ZoneTexte 137"/>
          <p:cNvSpPr txBox="1"/>
          <p:nvPr/>
        </p:nvSpPr>
        <p:spPr>
          <a:xfrm>
            <a:off x="6552951" y="4053246"/>
            <a:ext cx="112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Analyses</a:t>
            </a:r>
            <a:endParaRPr lang="en-US" sz="2000" b="1" dirty="0"/>
          </a:p>
        </p:txBody>
      </p:sp>
      <p:pic>
        <p:nvPicPr>
          <p:cNvPr id="139" name="Image 1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50" y="4558092"/>
            <a:ext cx="1913200" cy="1913200"/>
          </a:xfrm>
          <a:prstGeom prst="rect">
            <a:avLst/>
          </a:prstGeom>
        </p:spPr>
      </p:pic>
      <p:pic>
        <p:nvPicPr>
          <p:cNvPr id="140" name="Image 1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8062" y="4757824"/>
            <a:ext cx="3464497" cy="1408065"/>
          </a:xfrm>
          <a:prstGeom prst="rect">
            <a:avLst/>
          </a:prstGeom>
        </p:spPr>
      </p:pic>
      <p:sp>
        <p:nvSpPr>
          <p:cNvPr id="141" name="Flèche droite 140"/>
          <p:cNvSpPr/>
          <p:nvPr/>
        </p:nvSpPr>
        <p:spPr>
          <a:xfrm rot="12490843">
            <a:off x="3204149" y="4708714"/>
            <a:ext cx="571500" cy="36977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ZoneTexte 141"/>
          <p:cNvSpPr txBox="1"/>
          <p:nvPr/>
        </p:nvSpPr>
        <p:spPr>
          <a:xfrm>
            <a:off x="2945239" y="4186597"/>
            <a:ext cx="142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Inférence</a:t>
            </a:r>
            <a:endParaRPr lang="en-US" sz="20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3593931" y="1271189"/>
            <a:ext cx="2670027" cy="584775"/>
          </a:xfrm>
          <a:prstGeom prst="rect">
            <a:avLst/>
          </a:prstGeom>
          <a:solidFill>
            <a:srgbClr val="89FFBE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/>
              <a:t>Doit être le plus représentatif de la population</a:t>
            </a:r>
            <a:endParaRPr lang="en-US" sz="1600" dirty="0"/>
          </a:p>
        </p:txBody>
      </p:sp>
      <p:sp>
        <p:nvSpPr>
          <p:cNvPr id="60" name="ZoneTexte 59"/>
          <p:cNvSpPr txBox="1"/>
          <p:nvPr/>
        </p:nvSpPr>
        <p:spPr>
          <a:xfrm>
            <a:off x="6552951" y="1870138"/>
            <a:ext cx="2394199" cy="830997"/>
          </a:xfrm>
          <a:prstGeom prst="rect">
            <a:avLst/>
          </a:prstGeom>
          <a:solidFill>
            <a:srgbClr val="89FFBE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/>
              <a:t>Via questionnaire, logiciel etc… l'outil de mesure doit être fiable</a:t>
            </a:r>
            <a:endParaRPr lang="en-US" sz="1600" dirty="0"/>
          </a:p>
        </p:txBody>
      </p:sp>
      <p:sp>
        <p:nvSpPr>
          <p:cNvPr id="61" name="ZoneTexte 60"/>
          <p:cNvSpPr txBox="1"/>
          <p:nvPr/>
        </p:nvSpPr>
        <p:spPr>
          <a:xfrm>
            <a:off x="5021860" y="5057096"/>
            <a:ext cx="3530872" cy="1077218"/>
          </a:xfrm>
          <a:prstGeom prst="rect">
            <a:avLst/>
          </a:prstGeom>
          <a:solidFill>
            <a:srgbClr val="89FFBE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/>
              <a:t>phases d'exploration (stat </a:t>
            </a:r>
            <a:r>
              <a:rPr lang="fr-FR" sz="1600" b="1" dirty="0"/>
              <a:t>descriptive</a:t>
            </a:r>
            <a:r>
              <a:rPr lang="fr-FR" sz="1600" dirty="0"/>
              <a:t>) et d'extrapolation (stat </a:t>
            </a:r>
            <a:r>
              <a:rPr lang="fr-FR" sz="1600" b="1" dirty="0"/>
              <a:t>inférentielle</a:t>
            </a:r>
            <a:r>
              <a:rPr lang="fr-FR" sz="1600" dirty="0"/>
              <a:t>) ; implique souvent de </a:t>
            </a:r>
            <a:r>
              <a:rPr lang="fr-FR" sz="1600" b="1" dirty="0"/>
              <a:t>tester l'hypothèse nulle (H0)</a:t>
            </a:r>
            <a:endParaRPr lang="en-US" sz="1600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1415682" y="5169468"/>
            <a:ext cx="2151120" cy="584775"/>
          </a:xfrm>
          <a:prstGeom prst="rect">
            <a:avLst/>
          </a:prstGeom>
          <a:solidFill>
            <a:srgbClr val="89FFBE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/>
              <a:t>On rejette H0 mais avec un risque d'erreur</a:t>
            </a:r>
            <a:endParaRPr lang="en-US" sz="1600" b="1" dirty="0"/>
          </a:p>
        </p:txBody>
      </p:sp>
      <p:sp>
        <p:nvSpPr>
          <p:cNvPr id="63" name="Rectangle 62"/>
          <p:cNvSpPr/>
          <p:nvPr/>
        </p:nvSpPr>
        <p:spPr>
          <a:xfrm>
            <a:off x="-7328" y="6125718"/>
            <a:ext cx="221727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Adapté</a:t>
            </a:r>
            <a:r>
              <a:rPr lang="en-US" sz="1050" dirty="0"/>
              <a:t> de Stats </a:t>
            </a:r>
            <a:r>
              <a:rPr lang="en-US" sz="1050" dirty="0" err="1"/>
              <a:t>faciles</a:t>
            </a:r>
            <a:r>
              <a:rPr lang="en-US" sz="1050" dirty="0"/>
              <a:t> avec R, 2016</a:t>
            </a:r>
          </a:p>
        </p:txBody>
      </p:sp>
    </p:spTree>
    <p:extLst>
      <p:ext uri="{BB962C8B-B14F-4D97-AF65-F5344CB8AC3E}">
        <p14:creationId xmlns:p14="http://schemas.microsoft.com/office/powerpoint/2010/main" val="10117347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Variable : nomenclature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889000" y="767227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799" y="1578785"/>
            <a:ext cx="30455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/>
              <a:t>Variable indépendante (VI)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4527950" y="1578785"/>
            <a:ext cx="29958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/>
              <a:t>Variable dépendante (</a:t>
            </a:r>
            <a:r>
              <a:rPr lang="fr-FR" sz="2000" b="1" dirty="0" err="1"/>
              <a:t>VD</a:t>
            </a:r>
            <a:r>
              <a:rPr lang="fr-FR" sz="2000" b="1" dirty="0"/>
              <a:t>) </a:t>
            </a:r>
            <a:endParaRPr lang="en-US" sz="2000" b="1" dirty="0"/>
          </a:p>
        </p:txBody>
      </p:sp>
      <p:sp>
        <p:nvSpPr>
          <p:cNvPr id="12" name="Flèche droite 11"/>
          <p:cNvSpPr/>
          <p:nvPr/>
        </p:nvSpPr>
        <p:spPr>
          <a:xfrm>
            <a:off x="3575720" y="1578785"/>
            <a:ext cx="793080" cy="40011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/>
          <p:cNvSpPr/>
          <p:nvPr/>
        </p:nvSpPr>
        <p:spPr>
          <a:xfrm>
            <a:off x="304799" y="2132028"/>
            <a:ext cx="5375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/>
              <a:t>Si VI fluctue, </a:t>
            </a:r>
            <a:r>
              <a:rPr lang="fr-FR" sz="2000" dirty="0" err="1"/>
              <a:t>VD</a:t>
            </a:r>
            <a:r>
              <a:rPr lang="fr-FR" sz="2000" dirty="0"/>
              <a:t> fluctue aussi (au moins en partie)</a:t>
            </a:r>
            <a:endParaRPr lang="en-US" sz="20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2728602"/>
            <a:ext cx="4191955" cy="3074100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>
            <a:off x="1690901" y="3722933"/>
            <a:ext cx="368300" cy="3082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28700" y="3354356"/>
            <a:ext cx="10038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/>
              <a:t>VD</a:t>
            </a:r>
            <a:r>
              <a:rPr lang="fr-FR" sz="2000" b="1" dirty="0"/>
              <a:t> en y</a:t>
            </a:r>
            <a:endParaRPr lang="en-US" sz="2000" b="1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5089428" y="5802702"/>
            <a:ext cx="79472" cy="4279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181807" y="5929953"/>
            <a:ext cx="907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/>
              <a:t>VI en x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662940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Variable : nomenclature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889000" y="767227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178" y="1140439"/>
            <a:ext cx="7223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Le choix du test statistique va dépendre de l'</a:t>
            </a:r>
            <a:r>
              <a:rPr lang="fr-FR" sz="2000" b="1" dirty="0"/>
              <a:t>échelle</a:t>
            </a:r>
            <a:r>
              <a:rPr lang="fr-FR" sz="2000" dirty="0"/>
              <a:t> des </a:t>
            </a:r>
            <a:r>
              <a:rPr lang="fr-FR" sz="2000" dirty="0" err="1"/>
              <a:t>VD</a:t>
            </a:r>
            <a:r>
              <a:rPr lang="fr-FR" sz="2000" dirty="0"/>
              <a:t> et VI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442913" y="2668278"/>
            <a:ext cx="1560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nominale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2331905" y="2663266"/>
            <a:ext cx="1398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ordinale</a:t>
            </a:r>
            <a:endParaRPr lang="en-US" sz="24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22450" y="4738576"/>
            <a:ext cx="2197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différentes classes</a:t>
            </a:r>
            <a:endParaRPr lang="en-US" sz="1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2551560" y="3594893"/>
            <a:ext cx="1101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3. MASTER</a:t>
            </a:r>
          </a:p>
          <a:p>
            <a:r>
              <a:rPr lang="fr-FR" sz="1600" dirty="0"/>
              <a:t>2. LICENCE</a:t>
            </a:r>
          </a:p>
          <a:p>
            <a:r>
              <a:rPr lang="fr-FR" sz="1600" dirty="0"/>
              <a:t>1. BAC</a:t>
            </a:r>
            <a:endParaRPr lang="en-US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2181469" y="4738576"/>
            <a:ext cx="219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différentes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relation d'ordre</a:t>
            </a:r>
            <a:endParaRPr lang="en-US" sz="14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4675FC-56BC-CADA-33FD-1B7C8DBE84C8}"/>
              </a:ext>
            </a:extLst>
          </p:cNvPr>
          <p:cNvSpPr/>
          <p:nvPr/>
        </p:nvSpPr>
        <p:spPr>
          <a:xfrm>
            <a:off x="735415" y="2133229"/>
            <a:ext cx="2536723" cy="434701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1"/>
                </a:solidFill>
              </a:rPr>
              <a:t>Qualitative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3436966"/>
            <a:ext cx="1347562" cy="1086168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3"/>
          <a:srcRect l="27789" t="10229" r="26455" b="19530"/>
          <a:stretch/>
        </p:blipFill>
        <p:spPr>
          <a:xfrm>
            <a:off x="2936875" y="3101150"/>
            <a:ext cx="415926" cy="51752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1178" y="6113094"/>
            <a:ext cx="89608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voir</a:t>
            </a:r>
            <a:r>
              <a:rPr lang="en-US" sz="1200" dirty="0"/>
              <a:t> </a:t>
            </a:r>
            <a:r>
              <a:rPr lang="en-US" sz="1200" dirty="0" err="1"/>
              <a:t>l'excellente</a:t>
            </a:r>
            <a:r>
              <a:rPr lang="en-US" sz="1200" dirty="0"/>
              <a:t> page de </a:t>
            </a:r>
            <a:r>
              <a:rPr lang="en-US" sz="1200" dirty="0" err="1"/>
              <a:t>JL</a:t>
            </a:r>
            <a:r>
              <a:rPr lang="en-US" sz="1200" dirty="0"/>
              <a:t> </a:t>
            </a:r>
            <a:r>
              <a:rPr lang="en-US" sz="1200" dirty="0" err="1"/>
              <a:t>Roulin</a:t>
            </a:r>
            <a:r>
              <a:rPr lang="en-US" sz="1200" dirty="0"/>
              <a:t> : https://</a:t>
            </a:r>
            <a:r>
              <a:rPr lang="en-US" sz="1200" dirty="0" err="1"/>
              <a:t>www.psychometrie.jlroulin.fr</a:t>
            </a:r>
            <a:r>
              <a:rPr lang="en-US" sz="1200" dirty="0"/>
              <a:t>/</a:t>
            </a:r>
            <a:r>
              <a:rPr lang="en-US" sz="1200" dirty="0" err="1"/>
              <a:t>cours</a:t>
            </a:r>
            <a:r>
              <a:rPr lang="en-US" sz="1200" dirty="0"/>
              <a:t>/</a:t>
            </a:r>
            <a:r>
              <a:rPr lang="en-US" sz="1200" dirty="0" err="1"/>
              <a:t>aide_quizz.html?B14.html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653148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Variable : nomenclature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889000" y="767227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178" y="1140439"/>
            <a:ext cx="7223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Le choix du test statistique va dépendre de l'</a:t>
            </a:r>
            <a:r>
              <a:rPr lang="fr-FR" sz="2000" b="1" dirty="0"/>
              <a:t>échelle</a:t>
            </a:r>
            <a:r>
              <a:rPr lang="fr-FR" sz="2000" dirty="0"/>
              <a:t> des </a:t>
            </a:r>
            <a:r>
              <a:rPr lang="fr-FR" sz="2000" dirty="0" err="1"/>
              <a:t>VD</a:t>
            </a:r>
            <a:r>
              <a:rPr lang="fr-FR" sz="2000" dirty="0"/>
              <a:t> et VI</a:t>
            </a:r>
            <a:endParaRPr lang="en-US" sz="20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3436966"/>
            <a:ext cx="1347562" cy="108616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42913" y="2668278"/>
            <a:ext cx="1560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nominale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2331905" y="2663266"/>
            <a:ext cx="1398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ordinale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4768118" y="2663265"/>
            <a:ext cx="1565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intervalle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7061349" y="2663265"/>
            <a:ext cx="1293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rapport</a:t>
            </a:r>
            <a:endParaRPr lang="en-US" sz="24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22450" y="4738576"/>
            <a:ext cx="2197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différentes classes</a:t>
            </a:r>
            <a:endParaRPr lang="en-US" sz="1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2551560" y="3594893"/>
            <a:ext cx="1101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3. MASTER</a:t>
            </a:r>
          </a:p>
          <a:p>
            <a:r>
              <a:rPr lang="fr-FR" sz="1600" dirty="0"/>
              <a:t>2. LICENCE</a:t>
            </a:r>
          </a:p>
          <a:p>
            <a:r>
              <a:rPr lang="fr-FR" sz="1600" dirty="0"/>
              <a:t>1. BAC</a:t>
            </a:r>
            <a:endParaRPr lang="en-US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2181469" y="4738576"/>
            <a:ext cx="219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différentes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relation d'ordre</a:t>
            </a:r>
            <a:endParaRPr lang="en-US" sz="1400" b="1" dirty="0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532" y="3468655"/>
            <a:ext cx="1692351" cy="761153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4471597" y="4725823"/>
            <a:ext cx="23545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différentes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relation d'ordre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unité de distance stable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6826182" y="4738576"/>
            <a:ext cx="23545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différentes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relation d'ordre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unité de distance 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le zéro est absolu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4675FC-56BC-CADA-33FD-1B7C8DBE84C8}"/>
              </a:ext>
            </a:extLst>
          </p:cNvPr>
          <p:cNvSpPr/>
          <p:nvPr/>
        </p:nvSpPr>
        <p:spPr>
          <a:xfrm>
            <a:off x="735415" y="2133229"/>
            <a:ext cx="2536723" cy="434701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1"/>
                </a:solidFill>
              </a:rPr>
              <a:t>Qualitative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675FC-56BC-CADA-33FD-1B7C8DBE84C8}"/>
              </a:ext>
            </a:extLst>
          </p:cNvPr>
          <p:cNvSpPr/>
          <p:nvPr/>
        </p:nvSpPr>
        <p:spPr>
          <a:xfrm>
            <a:off x="5381727" y="2129852"/>
            <a:ext cx="2536723" cy="4347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1"/>
                </a:solidFill>
              </a:rPr>
              <a:t>Quantitative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l="27789" t="10229" r="26455" b="19530"/>
          <a:stretch/>
        </p:blipFill>
        <p:spPr>
          <a:xfrm>
            <a:off x="2936875" y="3101150"/>
            <a:ext cx="415926" cy="51752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917" y="3284361"/>
            <a:ext cx="1590675" cy="100965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1178" y="6113094"/>
            <a:ext cx="89608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voir</a:t>
            </a:r>
            <a:r>
              <a:rPr lang="en-US" sz="1200" dirty="0"/>
              <a:t> </a:t>
            </a:r>
            <a:r>
              <a:rPr lang="en-US" sz="1200" dirty="0" err="1"/>
              <a:t>l'excellente</a:t>
            </a:r>
            <a:r>
              <a:rPr lang="en-US" sz="1200" dirty="0"/>
              <a:t> page de </a:t>
            </a:r>
            <a:r>
              <a:rPr lang="en-US" sz="1200" dirty="0" err="1"/>
              <a:t>JL</a:t>
            </a:r>
            <a:r>
              <a:rPr lang="en-US" sz="1200" dirty="0"/>
              <a:t> </a:t>
            </a:r>
            <a:r>
              <a:rPr lang="en-US" sz="1200" dirty="0" err="1"/>
              <a:t>Roulin</a:t>
            </a:r>
            <a:r>
              <a:rPr lang="en-US" sz="1200" dirty="0"/>
              <a:t> : https://</a:t>
            </a:r>
            <a:r>
              <a:rPr lang="en-US" sz="1200" dirty="0" err="1"/>
              <a:t>www.psychometrie.jlroulin.fr</a:t>
            </a:r>
            <a:r>
              <a:rPr lang="en-US" sz="1200" dirty="0"/>
              <a:t>/</a:t>
            </a:r>
            <a:r>
              <a:rPr lang="en-US" sz="1200" dirty="0" err="1"/>
              <a:t>cours</a:t>
            </a:r>
            <a:r>
              <a:rPr lang="en-US" sz="1200" dirty="0"/>
              <a:t>/</a:t>
            </a:r>
            <a:r>
              <a:rPr lang="en-US" sz="1200" dirty="0" err="1"/>
              <a:t>aide_quizz.html?B14.html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3269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Arbre de décision statistique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4675FC-56BC-CADA-33FD-1B7C8DBE84C8}"/>
              </a:ext>
            </a:extLst>
          </p:cNvPr>
          <p:cNvSpPr/>
          <p:nvPr/>
        </p:nvSpPr>
        <p:spPr>
          <a:xfrm>
            <a:off x="1001946" y="1390551"/>
            <a:ext cx="1080000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Qualitative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6BB17A-D039-82D8-6781-1343E14E1DF7}"/>
              </a:ext>
            </a:extLst>
          </p:cNvPr>
          <p:cNvSpPr/>
          <p:nvPr/>
        </p:nvSpPr>
        <p:spPr>
          <a:xfrm>
            <a:off x="887249" y="4087918"/>
            <a:ext cx="1123360" cy="323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Quantitative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8ED89A-DFCD-2D8E-DB85-0B3D51838CA7}"/>
              </a:ext>
            </a:extLst>
          </p:cNvPr>
          <p:cNvSpPr/>
          <p:nvPr/>
        </p:nvSpPr>
        <p:spPr>
          <a:xfrm>
            <a:off x="2403639" y="1123972"/>
            <a:ext cx="611051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</a:t>
            </a:r>
            <a:r>
              <a:rPr lang="fr-FR" sz="1200" dirty="0" err="1">
                <a:solidFill>
                  <a:schemeClr val="tx1"/>
                </a:solidFill>
              </a:rPr>
              <a:t>VD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72C5F-812E-EB25-D1A9-31D695B890F8}"/>
              </a:ext>
            </a:extLst>
          </p:cNvPr>
          <p:cNvSpPr/>
          <p:nvPr/>
        </p:nvSpPr>
        <p:spPr>
          <a:xfrm>
            <a:off x="2401035" y="1660604"/>
            <a:ext cx="611051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2 </a:t>
            </a:r>
            <a:r>
              <a:rPr lang="fr-FR" sz="1200" dirty="0" err="1">
                <a:solidFill>
                  <a:schemeClr val="tx1"/>
                </a:solidFill>
              </a:rPr>
              <a:t>VD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678956-45F0-85F6-A999-A2AE8EE2F236}"/>
              </a:ext>
            </a:extLst>
          </p:cNvPr>
          <p:cNvSpPr/>
          <p:nvPr/>
        </p:nvSpPr>
        <p:spPr>
          <a:xfrm>
            <a:off x="3292757" y="1127007"/>
            <a:ext cx="1885912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Khi-deux d’ajustement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E6F746-5C75-8AAF-05FF-058D555FEA7B}"/>
              </a:ext>
            </a:extLst>
          </p:cNvPr>
          <p:cNvSpPr/>
          <p:nvPr/>
        </p:nvSpPr>
        <p:spPr>
          <a:xfrm>
            <a:off x="3298827" y="1663237"/>
            <a:ext cx="1879842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Table de cont. du Khi-deux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024BC5-C531-E7A6-582A-33B8C3BB01A7}"/>
              </a:ext>
            </a:extLst>
          </p:cNvPr>
          <p:cNvSpPr/>
          <p:nvPr/>
        </p:nvSpPr>
        <p:spPr>
          <a:xfrm>
            <a:off x="1932086" y="2576503"/>
            <a:ext cx="1080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Relation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74A572-4652-00EE-72B0-045A5E63D35D}"/>
              </a:ext>
            </a:extLst>
          </p:cNvPr>
          <p:cNvSpPr/>
          <p:nvPr/>
        </p:nvSpPr>
        <p:spPr>
          <a:xfrm>
            <a:off x="1937861" y="4886765"/>
            <a:ext cx="1080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Différence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857627-7DBD-FDD3-5DFB-C383D04AC31B}"/>
              </a:ext>
            </a:extLst>
          </p:cNvPr>
          <p:cNvSpPr/>
          <p:nvPr/>
        </p:nvSpPr>
        <p:spPr>
          <a:xfrm>
            <a:off x="3162609" y="2309731"/>
            <a:ext cx="670834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VI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99CBD-D8E8-1DDC-A5DA-5D4592E2CFA1}"/>
              </a:ext>
            </a:extLst>
          </p:cNvPr>
          <p:cNvSpPr/>
          <p:nvPr/>
        </p:nvSpPr>
        <p:spPr>
          <a:xfrm>
            <a:off x="3162609" y="2835397"/>
            <a:ext cx="670834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&gt;1 VI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4FE0BA-C933-3560-D110-293049020EBC}"/>
              </a:ext>
            </a:extLst>
          </p:cNvPr>
          <p:cNvSpPr/>
          <p:nvPr/>
        </p:nvSpPr>
        <p:spPr>
          <a:xfrm>
            <a:off x="4216823" y="2836462"/>
            <a:ext cx="1480589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Régression multiple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36AC0-43AC-C12F-66C4-DDE05603CD10}"/>
              </a:ext>
            </a:extLst>
          </p:cNvPr>
          <p:cNvSpPr/>
          <p:nvPr/>
        </p:nvSpPr>
        <p:spPr>
          <a:xfrm>
            <a:off x="4214153" y="2246848"/>
            <a:ext cx="1483259" cy="4267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Corr. de Pearson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Corr. de Spearman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14E16B-308D-F1ED-46FF-AE6CFB6A92F6}"/>
              </a:ext>
            </a:extLst>
          </p:cNvPr>
          <p:cNvSpPr/>
          <p:nvPr/>
        </p:nvSpPr>
        <p:spPr>
          <a:xfrm>
            <a:off x="4214152" y="3322979"/>
            <a:ext cx="1516121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échantillon unique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1141A0-773E-7DF8-8FD0-6C94B2B5481A}"/>
              </a:ext>
            </a:extLst>
          </p:cNvPr>
          <p:cNvSpPr/>
          <p:nvPr/>
        </p:nvSpPr>
        <p:spPr>
          <a:xfrm>
            <a:off x="5885147" y="3865915"/>
            <a:ext cx="1374978" cy="39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test indépendant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Mann-Whitney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DDD98F-8A31-DE35-DB36-5EB73A1CA875}"/>
              </a:ext>
            </a:extLst>
          </p:cNvPr>
          <p:cNvSpPr/>
          <p:nvPr/>
        </p:nvSpPr>
        <p:spPr>
          <a:xfrm>
            <a:off x="7488728" y="4927585"/>
            <a:ext cx="1426673" cy="39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ANOVA à 1 facteur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 err="1">
                <a:solidFill>
                  <a:srgbClr val="FF0000"/>
                </a:solidFill>
              </a:rPr>
              <a:t>Kruskal</a:t>
            </a:r>
            <a:r>
              <a:rPr lang="fr-FR" sz="1200" b="1" dirty="0">
                <a:solidFill>
                  <a:srgbClr val="FF0000"/>
                </a:solidFill>
              </a:rPr>
              <a:t>-Wallis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AAA339-CDA8-B69E-9C4A-C4AD0F746807}"/>
              </a:ext>
            </a:extLst>
          </p:cNvPr>
          <p:cNvSpPr/>
          <p:nvPr/>
        </p:nvSpPr>
        <p:spPr>
          <a:xfrm>
            <a:off x="5877455" y="4410949"/>
            <a:ext cx="1404000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test apparié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Wilcoxon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8C6205-4627-65EF-5135-73E877A8E15F}"/>
              </a:ext>
            </a:extLst>
          </p:cNvPr>
          <p:cNvSpPr/>
          <p:nvPr/>
        </p:nvSpPr>
        <p:spPr>
          <a:xfrm>
            <a:off x="7499674" y="5523426"/>
            <a:ext cx="1415727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ANOVA factorielle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C14913-5B1D-511B-6545-0517B62D54C8}"/>
              </a:ext>
            </a:extLst>
          </p:cNvPr>
          <p:cNvSpPr/>
          <p:nvPr/>
        </p:nvSpPr>
        <p:spPr>
          <a:xfrm>
            <a:off x="5885147" y="5983354"/>
            <a:ext cx="1943894" cy="4654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ANOVA à mesures répétées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Friedman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F0C686-85CD-B3DC-AAFD-94BD4845A09B}"/>
              </a:ext>
            </a:extLst>
          </p:cNvPr>
          <p:cNvSpPr/>
          <p:nvPr/>
        </p:nvSpPr>
        <p:spPr>
          <a:xfrm>
            <a:off x="3162609" y="3325036"/>
            <a:ext cx="791322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groupe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144662-15E8-38F7-2682-68A041665911}"/>
              </a:ext>
            </a:extLst>
          </p:cNvPr>
          <p:cNvSpPr/>
          <p:nvPr/>
        </p:nvSpPr>
        <p:spPr>
          <a:xfrm>
            <a:off x="4424347" y="3914215"/>
            <a:ext cx="11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Indépendants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FFADC4-0064-37FC-C947-AB587D01E908}"/>
              </a:ext>
            </a:extLst>
          </p:cNvPr>
          <p:cNvSpPr/>
          <p:nvPr/>
        </p:nvSpPr>
        <p:spPr>
          <a:xfrm>
            <a:off x="4423399" y="4446949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Appariés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D746BA-F519-C3DA-DC8C-7AC5B2FD90FC}"/>
              </a:ext>
            </a:extLst>
          </p:cNvPr>
          <p:cNvSpPr/>
          <p:nvPr/>
        </p:nvSpPr>
        <p:spPr>
          <a:xfrm>
            <a:off x="3162609" y="4170349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2 groupes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2ECF8C-DFCB-F540-4C95-DA8965945658}"/>
              </a:ext>
            </a:extLst>
          </p:cNvPr>
          <p:cNvSpPr/>
          <p:nvPr/>
        </p:nvSpPr>
        <p:spPr>
          <a:xfrm>
            <a:off x="4424347" y="5243826"/>
            <a:ext cx="11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Indépendants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A91927-9236-0944-7E2A-3E5BCDF1308C}"/>
              </a:ext>
            </a:extLst>
          </p:cNvPr>
          <p:cNvSpPr/>
          <p:nvPr/>
        </p:nvSpPr>
        <p:spPr>
          <a:xfrm>
            <a:off x="4423399" y="6073006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Appariés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B9E654-D484-D51F-2CB4-FDF83328B12C}"/>
              </a:ext>
            </a:extLst>
          </p:cNvPr>
          <p:cNvSpPr/>
          <p:nvPr/>
        </p:nvSpPr>
        <p:spPr>
          <a:xfrm>
            <a:off x="5900528" y="4978388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VI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AF65CD-3652-5ADF-BAA7-3C2DB14DD529}"/>
              </a:ext>
            </a:extLst>
          </p:cNvPr>
          <p:cNvSpPr/>
          <p:nvPr/>
        </p:nvSpPr>
        <p:spPr>
          <a:xfrm>
            <a:off x="5900528" y="5526591"/>
            <a:ext cx="1152000" cy="27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&gt;1 VI</a:t>
            </a:r>
          </a:p>
        </p:txBody>
      </p:sp>
      <p:cxnSp>
        <p:nvCxnSpPr>
          <p:cNvPr id="46" name="Connecteur : en angle 78">
            <a:extLst>
              <a:ext uri="{FF2B5EF4-FFF2-40B4-BE49-F238E27FC236}">
                <a16:creationId xmlns:a16="http://schemas.microsoft.com/office/drawing/2014/main" id="{6738DBAB-096D-19B3-E994-2A29C3711E94}"/>
              </a:ext>
            </a:extLst>
          </p:cNvPr>
          <p:cNvCxnSpPr>
            <a:stCxn id="9" idx="0"/>
            <a:endCxn id="10" idx="1"/>
          </p:cNvCxnSpPr>
          <p:nvPr/>
        </p:nvCxnSpPr>
        <p:spPr>
          <a:xfrm rot="5400000" flipH="1" flipV="1">
            <a:off x="50978" y="2153850"/>
            <a:ext cx="1570266" cy="33166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ngle 79">
            <a:extLst>
              <a:ext uri="{FF2B5EF4-FFF2-40B4-BE49-F238E27FC236}">
                <a16:creationId xmlns:a16="http://schemas.microsoft.com/office/drawing/2014/main" id="{2F9ABE64-D2D2-1858-EA6A-3FA1410A0984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458436" y="3820658"/>
            <a:ext cx="640655" cy="216972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84">
            <a:extLst>
              <a:ext uri="{FF2B5EF4-FFF2-40B4-BE49-F238E27FC236}">
                <a16:creationId xmlns:a16="http://schemas.microsoft.com/office/drawing/2014/main" id="{3627872C-EDD8-95FA-BD8A-BB5446B2831B}"/>
              </a:ext>
            </a:extLst>
          </p:cNvPr>
          <p:cNvCxnSpPr>
            <a:cxnSpLocks/>
            <a:stCxn id="10" idx="0"/>
            <a:endCxn id="12" idx="1"/>
          </p:cNvCxnSpPr>
          <p:nvPr/>
        </p:nvCxnSpPr>
        <p:spPr>
          <a:xfrm rot="5400000" flipH="1" flipV="1">
            <a:off x="1911503" y="898416"/>
            <a:ext cx="122579" cy="86169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 : en angle 87">
            <a:extLst>
              <a:ext uri="{FF2B5EF4-FFF2-40B4-BE49-F238E27FC236}">
                <a16:creationId xmlns:a16="http://schemas.microsoft.com/office/drawing/2014/main" id="{A52B18A3-3D5B-B55E-8BCC-9C4E7C7A4990}"/>
              </a:ext>
            </a:extLst>
          </p:cNvPr>
          <p:cNvCxnSpPr>
            <a:cxnSpLocks/>
            <a:stCxn id="10" idx="2"/>
            <a:endCxn id="13" idx="1"/>
          </p:cNvCxnSpPr>
          <p:nvPr/>
        </p:nvCxnSpPr>
        <p:spPr>
          <a:xfrm rot="16200000" flipH="1">
            <a:off x="1908464" y="1312032"/>
            <a:ext cx="126053" cy="85908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 : en angle 90">
            <a:extLst>
              <a:ext uri="{FF2B5EF4-FFF2-40B4-BE49-F238E27FC236}">
                <a16:creationId xmlns:a16="http://schemas.microsoft.com/office/drawing/2014/main" id="{AA2FCEBD-37CA-6424-553D-7A424E6B8236}"/>
              </a:ext>
            </a:extLst>
          </p:cNvPr>
          <p:cNvCxnSpPr>
            <a:cxnSpLocks/>
            <a:stCxn id="11" idx="0"/>
            <a:endCxn id="16" idx="1"/>
          </p:cNvCxnSpPr>
          <p:nvPr/>
        </p:nvCxnSpPr>
        <p:spPr>
          <a:xfrm rot="5400000" flipH="1" flipV="1">
            <a:off x="1006800" y="3162633"/>
            <a:ext cx="1367415" cy="483157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 : en angle 93">
            <a:extLst>
              <a:ext uri="{FF2B5EF4-FFF2-40B4-BE49-F238E27FC236}">
                <a16:creationId xmlns:a16="http://schemas.microsoft.com/office/drawing/2014/main" id="{B0E0D9F9-8344-B860-995B-A9BB99C24F44}"/>
              </a:ext>
            </a:extLst>
          </p:cNvPr>
          <p:cNvCxnSpPr>
            <a:cxnSpLocks/>
            <a:stCxn id="11" idx="2"/>
            <a:endCxn id="17" idx="1"/>
          </p:cNvCxnSpPr>
          <p:nvPr/>
        </p:nvCxnSpPr>
        <p:spPr>
          <a:xfrm rot="16200000" flipH="1">
            <a:off x="1383525" y="4476429"/>
            <a:ext cx="619740" cy="488932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ngle 96">
            <a:extLst>
              <a:ext uri="{FF2B5EF4-FFF2-40B4-BE49-F238E27FC236}">
                <a16:creationId xmlns:a16="http://schemas.microsoft.com/office/drawing/2014/main" id="{F9FEF4E5-930E-3715-3DBE-80E8398E8CA4}"/>
              </a:ext>
            </a:extLst>
          </p:cNvPr>
          <p:cNvCxnSpPr>
            <a:cxnSpLocks/>
            <a:stCxn id="16" idx="0"/>
            <a:endCxn id="18" idx="1"/>
          </p:cNvCxnSpPr>
          <p:nvPr/>
        </p:nvCxnSpPr>
        <p:spPr>
          <a:xfrm rot="5400000" flipH="1" flipV="1">
            <a:off x="2755961" y="2169856"/>
            <a:ext cx="122772" cy="690523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 : en angle 99">
            <a:extLst>
              <a:ext uri="{FF2B5EF4-FFF2-40B4-BE49-F238E27FC236}">
                <a16:creationId xmlns:a16="http://schemas.microsoft.com/office/drawing/2014/main" id="{477D13DE-FCCE-B8CC-6931-A436588692DB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 rot="16200000" flipH="1">
            <a:off x="2759900" y="2576688"/>
            <a:ext cx="114894" cy="690523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9D6ECC9-C6D2-D328-C294-6761BC603FE0}"/>
              </a:ext>
            </a:extLst>
          </p:cNvPr>
          <p:cNvSpPr/>
          <p:nvPr/>
        </p:nvSpPr>
        <p:spPr>
          <a:xfrm>
            <a:off x="3138391" y="5568396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&gt;2 groupes</a:t>
            </a:r>
          </a:p>
        </p:txBody>
      </p:sp>
      <p:cxnSp>
        <p:nvCxnSpPr>
          <p:cNvPr id="59" name="Connecteur : en angle 115">
            <a:extLst>
              <a:ext uri="{FF2B5EF4-FFF2-40B4-BE49-F238E27FC236}">
                <a16:creationId xmlns:a16="http://schemas.microsoft.com/office/drawing/2014/main" id="{919BC187-80FC-7A92-250B-096E89A426B2}"/>
              </a:ext>
            </a:extLst>
          </p:cNvPr>
          <p:cNvCxnSpPr>
            <a:cxnSpLocks/>
            <a:stCxn id="17" idx="0"/>
            <a:endCxn id="38" idx="1"/>
          </p:cNvCxnSpPr>
          <p:nvPr/>
        </p:nvCxnSpPr>
        <p:spPr>
          <a:xfrm rot="5400000" flipH="1" flipV="1">
            <a:off x="2111371" y="3835527"/>
            <a:ext cx="1417729" cy="68474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 : en angle 118">
            <a:extLst>
              <a:ext uri="{FF2B5EF4-FFF2-40B4-BE49-F238E27FC236}">
                <a16:creationId xmlns:a16="http://schemas.microsoft.com/office/drawing/2014/main" id="{F1724CF4-7445-BDD1-4620-55033E61AAD8}"/>
              </a:ext>
            </a:extLst>
          </p:cNvPr>
          <p:cNvCxnSpPr>
            <a:cxnSpLocks/>
            <a:stCxn id="17" idx="0"/>
            <a:endCxn id="41" idx="1"/>
          </p:cNvCxnSpPr>
          <p:nvPr/>
        </p:nvCxnSpPr>
        <p:spPr>
          <a:xfrm rot="5400000" flipH="1" flipV="1">
            <a:off x="2534027" y="4258183"/>
            <a:ext cx="572416" cy="68474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 : en angle 121">
            <a:extLst>
              <a:ext uri="{FF2B5EF4-FFF2-40B4-BE49-F238E27FC236}">
                <a16:creationId xmlns:a16="http://schemas.microsoft.com/office/drawing/2014/main" id="{95B258B0-B1CE-0995-C4B7-EDADBDD9CBEC}"/>
              </a:ext>
            </a:extLst>
          </p:cNvPr>
          <p:cNvCxnSpPr>
            <a:cxnSpLocks/>
            <a:stCxn id="17" idx="2"/>
            <a:endCxn id="58" idx="1"/>
          </p:cNvCxnSpPr>
          <p:nvPr/>
        </p:nvCxnSpPr>
        <p:spPr>
          <a:xfrm rot="16200000" flipH="1">
            <a:off x="2539311" y="5113315"/>
            <a:ext cx="537631" cy="660530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 : en angle 124">
            <a:extLst>
              <a:ext uri="{FF2B5EF4-FFF2-40B4-BE49-F238E27FC236}">
                <a16:creationId xmlns:a16="http://schemas.microsoft.com/office/drawing/2014/main" id="{0AC9BA9E-C040-8794-395F-81E24B35F134}"/>
              </a:ext>
            </a:extLst>
          </p:cNvPr>
          <p:cNvCxnSpPr>
            <a:cxnSpLocks/>
            <a:stCxn id="41" idx="0"/>
            <a:endCxn id="39" idx="1"/>
          </p:cNvCxnSpPr>
          <p:nvPr/>
        </p:nvCxnSpPr>
        <p:spPr>
          <a:xfrm rot="5400000" flipH="1" flipV="1">
            <a:off x="4025411" y="3771413"/>
            <a:ext cx="112134" cy="68573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ngle 127">
            <a:extLst>
              <a:ext uri="{FF2B5EF4-FFF2-40B4-BE49-F238E27FC236}">
                <a16:creationId xmlns:a16="http://schemas.microsoft.com/office/drawing/2014/main" id="{A3A5F91C-052E-F235-417F-9E2B80D160CD}"/>
              </a:ext>
            </a:extLst>
          </p:cNvPr>
          <p:cNvCxnSpPr>
            <a:cxnSpLocks/>
            <a:stCxn id="41" idx="2"/>
            <a:endCxn id="40" idx="1"/>
          </p:cNvCxnSpPr>
          <p:nvPr/>
        </p:nvCxnSpPr>
        <p:spPr>
          <a:xfrm rot="16200000" flipH="1">
            <a:off x="4014704" y="4182254"/>
            <a:ext cx="132600" cy="684790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 : en angle 132">
            <a:extLst>
              <a:ext uri="{FF2B5EF4-FFF2-40B4-BE49-F238E27FC236}">
                <a16:creationId xmlns:a16="http://schemas.microsoft.com/office/drawing/2014/main" id="{F949A873-E554-68A8-CA66-5EC2B7EE05E2}"/>
              </a:ext>
            </a:extLst>
          </p:cNvPr>
          <p:cNvCxnSpPr>
            <a:cxnSpLocks/>
            <a:stCxn id="58" idx="0"/>
            <a:endCxn id="42" idx="1"/>
          </p:cNvCxnSpPr>
          <p:nvPr/>
        </p:nvCxnSpPr>
        <p:spPr>
          <a:xfrm rot="5400000" flipH="1" flipV="1">
            <a:off x="3979084" y="5123133"/>
            <a:ext cx="180570" cy="709956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 : en angle 135">
            <a:extLst>
              <a:ext uri="{FF2B5EF4-FFF2-40B4-BE49-F238E27FC236}">
                <a16:creationId xmlns:a16="http://schemas.microsoft.com/office/drawing/2014/main" id="{C12C6E4E-D379-2D51-380C-84F64F1AAB5C}"/>
              </a:ext>
            </a:extLst>
          </p:cNvPr>
          <p:cNvCxnSpPr>
            <a:cxnSpLocks/>
            <a:stCxn id="58" idx="2"/>
            <a:endCxn id="43" idx="1"/>
          </p:cNvCxnSpPr>
          <p:nvPr/>
        </p:nvCxnSpPr>
        <p:spPr>
          <a:xfrm rot="16200000" flipH="1">
            <a:off x="3888590" y="5682197"/>
            <a:ext cx="360610" cy="70900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 : en angle 138">
            <a:extLst>
              <a:ext uri="{FF2B5EF4-FFF2-40B4-BE49-F238E27FC236}">
                <a16:creationId xmlns:a16="http://schemas.microsoft.com/office/drawing/2014/main" id="{43BCD902-9C12-B987-599C-57CEB7A9460C}"/>
              </a:ext>
            </a:extLst>
          </p:cNvPr>
          <p:cNvCxnSpPr>
            <a:cxnSpLocks/>
            <a:stCxn id="42" idx="0"/>
            <a:endCxn id="44" idx="1"/>
          </p:cNvCxnSpPr>
          <p:nvPr/>
        </p:nvCxnSpPr>
        <p:spPr>
          <a:xfrm rot="5400000" flipH="1" flipV="1">
            <a:off x="5398718" y="4742017"/>
            <a:ext cx="121438" cy="882181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 : en angle 141">
            <a:extLst>
              <a:ext uri="{FF2B5EF4-FFF2-40B4-BE49-F238E27FC236}">
                <a16:creationId xmlns:a16="http://schemas.microsoft.com/office/drawing/2014/main" id="{0732AB2C-14D0-8228-BECE-847EEAE63816}"/>
              </a:ext>
            </a:extLst>
          </p:cNvPr>
          <p:cNvCxnSpPr>
            <a:cxnSpLocks/>
            <a:stCxn id="42" idx="2"/>
            <a:endCxn id="45" idx="1"/>
          </p:cNvCxnSpPr>
          <p:nvPr/>
        </p:nvCxnSpPr>
        <p:spPr>
          <a:xfrm rot="16200000" flipH="1">
            <a:off x="5394021" y="5156151"/>
            <a:ext cx="130833" cy="882181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58240C33-F359-EF04-7DAB-F8080C2914A6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014690" y="1267972"/>
            <a:ext cx="278067" cy="303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746B3EE4-EF28-B83B-D755-AE663F0EB4E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012086" y="1804604"/>
            <a:ext cx="286741" cy="263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AFF9DD3A-E62F-45CC-F110-BA8FDB26791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833443" y="2979397"/>
            <a:ext cx="383380" cy="1065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38" idx="3"/>
            <a:endCxn id="24" idx="1"/>
          </p:cNvCxnSpPr>
          <p:nvPr/>
        </p:nvCxnSpPr>
        <p:spPr>
          <a:xfrm flipV="1">
            <a:off x="3953931" y="3466979"/>
            <a:ext cx="260221" cy="205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5" idx="3"/>
            <a:endCxn id="32" idx="1"/>
          </p:cNvCxnSpPr>
          <p:nvPr/>
        </p:nvCxnSpPr>
        <p:spPr>
          <a:xfrm>
            <a:off x="7052528" y="5662659"/>
            <a:ext cx="447146" cy="476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Imag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23" y="1992697"/>
            <a:ext cx="479830" cy="386755"/>
          </a:xfrm>
          <a:prstGeom prst="rect">
            <a:avLst/>
          </a:prstGeom>
        </p:spPr>
      </p:pic>
      <p:pic>
        <p:nvPicPr>
          <p:cNvPr id="97" name="Image 96"/>
          <p:cNvPicPr>
            <a:picLocks noChangeAspect="1"/>
          </p:cNvPicPr>
          <p:nvPr/>
        </p:nvPicPr>
        <p:blipFill rotWithShape="1">
          <a:blip r:embed="rId3"/>
          <a:srcRect l="27789" t="10229" r="26455" b="19530"/>
          <a:stretch/>
        </p:blipFill>
        <p:spPr>
          <a:xfrm>
            <a:off x="1541946" y="1898233"/>
            <a:ext cx="415926" cy="517525"/>
          </a:xfrm>
          <a:prstGeom prst="rect">
            <a:avLst/>
          </a:prstGeom>
        </p:spPr>
      </p:pic>
      <p:pic>
        <p:nvPicPr>
          <p:cNvPr id="98" name="Image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34" y="4497877"/>
            <a:ext cx="870378" cy="391462"/>
          </a:xfrm>
          <a:prstGeom prst="rect">
            <a:avLst/>
          </a:prstGeom>
        </p:spPr>
      </p:pic>
      <p:pic>
        <p:nvPicPr>
          <p:cNvPr id="99" name="Imag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0" y="4855187"/>
            <a:ext cx="818086" cy="5192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4657FB-3F0A-EC19-A4A9-02D0A4C0D6FF}"/>
              </a:ext>
            </a:extLst>
          </p:cNvPr>
          <p:cNvSpPr/>
          <p:nvPr/>
        </p:nvSpPr>
        <p:spPr>
          <a:xfrm>
            <a:off x="130277" y="3104817"/>
            <a:ext cx="1080000" cy="504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Variable dépendante</a:t>
            </a: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AFF9DD3A-E62F-45CC-F110-BA8FDB267914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833443" y="2453731"/>
            <a:ext cx="380710" cy="6503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39" idx="3"/>
            <a:endCxn id="25" idx="1"/>
          </p:cNvCxnSpPr>
          <p:nvPr/>
        </p:nvCxnSpPr>
        <p:spPr>
          <a:xfrm>
            <a:off x="5612347" y="4058215"/>
            <a:ext cx="272800" cy="570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40" idx="3"/>
            <a:endCxn id="28" idx="1"/>
          </p:cNvCxnSpPr>
          <p:nvPr/>
        </p:nvCxnSpPr>
        <p:spPr>
          <a:xfrm>
            <a:off x="5575399" y="4590949"/>
            <a:ext cx="302056" cy="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4" idx="3"/>
            <a:endCxn id="26" idx="1"/>
          </p:cNvCxnSpPr>
          <p:nvPr/>
        </p:nvCxnSpPr>
        <p:spPr>
          <a:xfrm>
            <a:off x="7052528" y="5122388"/>
            <a:ext cx="436200" cy="319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3" idx="3"/>
            <a:endCxn id="33" idx="1"/>
          </p:cNvCxnSpPr>
          <p:nvPr/>
        </p:nvCxnSpPr>
        <p:spPr>
          <a:xfrm flipV="1">
            <a:off x="5575399" y="6216087"/>
            <a:ext cx="309748" cy="919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260125" y="1065035"/>
            <a:ext cx="18373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Adapté</a:t>
            </a:r>
            <a:r>
              <a:rPr lang="en-US" sz="1050" dirty="0"/>
              <a:t> de David Howell, 2008</a:t>
            </a:r>
          </a:p>
        </p:txBody>
      </p:sp>
    </p:spTree>
    <p:extLst>
      <p:ext uri="{BB962C8B-B14F-4D97-AF65-F5344CB8AC3E}">
        <p14:creationId xmlns:p14="http://schemas.microsoft.com/office/powerpoint/2010/main" val="17921835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Arbre de décision statistique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4675FC-56BC-CADA-33FD-1B7C8DBE84C8}"/>
              </a:ext>
            </a:extLst>
          </p:cNvPr>
          <p:cNvSpPr/>
          <p:nvPr/>
        </p:nvSpPr>
        <p:spPr>
          <a:xfrm>
            <a:off x="1001946" y="1390551"/>
            <a:ext cx="1080000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Qualitative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6BB17A-D039-82D8-6781-1343E14E1DF7}"/>
              </a:ext>
            </a:extLst>
          </p:cNvPr>
          <p:cNvSpPr/>
          <p:nvPr/>
        </p:nvSpPr>
        <p:spPr>
          <a:xfrm>
            <a:off x="887249" y="4087918"/>
            <a:ext cx="1123360" cy="323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Quantitative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8ED89A-DFCD-2D8E-DB85-0B3D51838CA7}"/>
              </a:ext>
            </a:extLst>
          </p:cNvPr>
          <p:cNvSpPr/>
          <p:nvPr/>
        </p:nvSpPr>
        <p:spPr>
          <a:xfrm>
            <a:off x="2403639" y="1123972"/>
            <a:ext cx="611051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</a:t>
            </a:r>
            <a:r>
              <a:rPr lang="fr-FR" sz="1200" dirty="0" err="1">
                <a:solidFill>
                  <a:schemeClr val="tx1"/>
                </a:solidFill>
              </a:rPr>
              <a:t>VD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72C5F-812E-EB25-D1A9-31D695B890F8}"/>
              </a:ext>
            </a:extLst>
          </p:cNvPr>
          <p:cNvSpPr/>
          <p:nvPr/>
        </p:nvSpPr>
        <p:spPr>
          <a:xfrm>
            <a:off x="2401035" y="1660604"/>
            <a:ext cx="611051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2 </a:t>
            </a:r>
            <a:r>
              <a:rPr lang="fr-FR" sz="1200" dirty="0" err="1">
                <a:solidFill>
                  <a:schemeClr val="tx1"/>
                </a:solidFill>
              </a:rPr>
              <a:t>VD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678956-45F0-85F6-A999-A2AE8EE2F236}"/>
              </a:ext>
            </a:extLst>
          </p:cNvPr>
          <p:cNvSpPr/>
          <p:nvPr/>
        </p:nvSpPr>
        <p:spPr>
          <a:xfrm>
            <a:off x="3292757" y="1127007"/>
            <a:ext cx="1885912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Khi-deux d’ajustement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E6F746-5C75-8AAF-05FF-058D555FEA7B}"/>
              </a:ext>
            </a:extLst>
          </p:cNvPr>
          <p:cNvSpPr/>
          <p:nvPr/>
        </p:nvSpPr>
        <p:spPr>
          <a:xfrm>
            <a:off x="3298827" y="1663237"/>
            <a:ext cx="1879842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Table de cont. du Khi-deux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024BC5-C531-E7A6-582A-33B8C3BB01A7}"/>
              </a:ext>
            </a:extLst>
          </p:cNvPr>
          <p:cNvSpPr/>
          <p:nvPr/>
        </p:nvSpPr>
        <p:spPr>
          <a:xfrm>
            <a:off x="1932086" y="2576503"/>
            <a:ext cx="1080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Relation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74A572-4652-00EE-72B0-045A5E63D35D}"/>
              </a:ext>
            </a:extLst>
          </p:cNvPr>
          <p:cNvSpPr/>
          <p:nvPr/>
        </p:nvSpPr>
        <p:spPr>
          <a:xfrm>
            <a:off x="1937861" y="4886765"/>
            <a:ext cx="1080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Différence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857627-7DBD-FDD3-5DFB-C383D04AC31B}"/>
              </a:ext>
            </a:extLst>
          </p:cNvPr>
          <p:cNvSpPr/>
          <p:nvPr/>
        </p:nvSpPr>
        <p:spPr>
          <a:xfrm>
            <a:off x="3162609" y="2309731"/>
            <a:ext cx="670834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VI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99CBD-D8E8-1DDC-A5DA-5D4592E2CFA1}"/>
              </a:ext>
            </a:extLst>
          </p:cNvPr>
          <p:cNvSpPr/>
          <p:nvPr/>
        </p:nvSpPr>
        <p:spPr>
          <a:xfrm>
            <a:off x="3162609" y="2835397"/>
            <a:ext cx="670834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&gt;1 VI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4FE0BA-C933-3560-D110-293049020EBC}"/>
              </a:ext>
            </a:extLst>
          </p:cNvPr>
          <p:cNvSpPr/>
          <p:nvPr/>
        </p:nvSpPr>
        <p:spPr>
          <a:xfrm>
            <a:off x="4216823" y="2836462"/>
            <a:ext cx="1480589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Régression multiple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36AC0-43AC-C12F-66C4-DDE05603CD10}"/>
              </a:ext>
            </a:extLst>
          </p:cNvPr>
          <p:cNvSpPr/>
          <p:nvPr/>
        </p:nvSpPr>
        <p:spPr>
          <a:xfrm>
            <a:off x="4214153" y="2246848"/>
            <a:ext cx="1483259" cy="4267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Corr. de Pearson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Corr. de Spearman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14E16B-308D-F1ED-46FF-AE6CFB6A92F6}"/>
              </a:ext>
            </a:extLst>
          </p:cNvPr>
          <p:cNvSpPr/>
          <p:nvPr/>
        </p:nvSpPr>
        <p:spPr>
          <a:xfrm>
            <a:off x="4214152" y="3322979"/>
            <a:ext cx="1516121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échantillon unique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1141A0-773E-7DF8-8FD0-6C94B2B5481A}"/>
              </a:ext>
            </a:extLst>
          </p:cNvPr>
          <p:cNvSpPr/>
          <p:nvPr/>
        </p:nvSpPr>
        <p:spPr>
          <a:xfrm>
            <a:off x="5885147" y="3865915"/>
            <a:ext cx="1374978" cy="39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test indépendant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Mann-Whitney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DDD98F-8A31-DE35-DB36-5EB73A1CA875}"/>
              </a:ext>
            </a:extLst>
          </p:cNvPr>
          <p:cNvSpPr/>
          <p:nvPr/>
        </p:nvSpPr>
        <p:spPr>
          <a:xfrm>
            <a:off x="7488728" y="4927585"/>
            <a:ext cx="1426673" cy="39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ANOVA à 1 facteur</a:t>
            </a:r>
            <a:br>
              <a:rPr lang="fr-FR" sz="12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Kruskal-Wallis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AAA339-CDA8-B69E-9C4A-C4AD0F746807}"/>
              </a:ext>
            </a:extLst>
          </p:cNvPr>
          <p:cNvSpPr/>
          <p:nvPr/>
        </p:nvSpPr>
        <p:spPr>
          <a:xfrm>
            <a:off x="5877455" y="4410949"/>
            <a:ext cx="1404000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test apparié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Wilcoxon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8C6205-4627-65EF-5135-73E877A8E15F}"/>
              </a:ext>
            </a:extLst>
          </p:cNvPr>
          <p:cNvSpPr/>
          <p:nvPr/>
        </p:nvSpPr>
        <p:spPr>
          <a:xfrm>
            <a:off x="7499674" y="5523426"/>
            <a:ext cx="1415727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ANOVA factorielle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C14913-5B1D-511B-6545-0517B62D54C8}"/>
              </a:ext>
            </a:extLst>
          </p:cNvPr>
          <p:cNvSpPr/>
          <p:nvPr/>
        </p:nvSpPr>
        <p:spPr>
          <a:xfrm>
            <a:off x="5885147" y="5983354"/>
            <a:ext cx="1943894" cy="465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ANOVA à mesures répétées</a:t>
            </a:r>
            <a:br>
              <a:rPr lang="fr-FR" sz="12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Friedman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F0C686-85CD-B3DC-AAFD-94BD4845A09B}"/>
              </a:ext>
            </a:extLst>
          </p:cNvPr>
          <p:cNvSpPr/>
          <p:nvPr/>
        </p:nvSpPr>
        <p:spPr>
          <a:xfrm>
            <a:off x="3162609" y="3325036"/>
            <a:ext cx="791322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groupe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144662-15E8-38F7-2682-68A041665911}"/>
              </a:ext>
            </a:extLst>
          </p:cNvPr>
          <p:cNvSpPr/>
          <p:nvPr/>
        </p:nvSpPr>
        <p:spPr>
          <a:xfrm>
            <a:off x="4424347" y="3914215"/>
            <a:ext cx="11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Indépendants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FFADC4-0064-37FC-C947-AB587D01E908}"/>
              </a:ext>
            </a:extLst>
          </p:cNvPr>
          <p:cNvSpPr/>
          <p:nvPr/>
        </p:nvSpPr>
        <p:spPr>
          <a:xfrm>
            <a:off x="4423399" y="4446949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Appariés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D746BA-F519-C3DA-DC8C-7AC5B2FD90FC}"/>
              </a:ext>
            </a:extLst>
          </p:cNvPr>
          <p:cNvSpPr/>
          <p:nvPr/>
        </p:nvSpPr>
        <p:spPr>
          <a:xfrm>
            <a:off x="3162609" y="4170349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2 groupes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2ECF8C-DFCB-F540-4C95-DA8965945658}"/>
              </a:ext>
            </a:extLst>
          </p:cNvPr>
          <p:cNvSpPr/>
          <p:nvPr/>
        </p:nvSpPr>
        <p:spPr>
          <a:xfrm>
            <a:off x="4424347" y="5243826"/>
            <a:ext cx="11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Indépendants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A91927-9236-0944-7E2A-3E5BCDF1308C}"/>
              </a:ext>
            </a:extLst>
          </p:cNvPr>
          <p:cNvSpPr/>
          <p:nvPr/>
        </p:nvSpPr>
        <p:spPr>
          <a:xfrm>
            <a:off x="4423399" y="6073006"/>
            <a:ext cx="115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Appariés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B9E654-D484-D51F-2CB4-FDF83328B12C}"/>
              </a:ext>
            </a:extLst>
          </p:cNvPr>
          <p:cNvSpPr/>
          <p:nvPr/>
        </p:nvSpPr>
        <p:spPr>
          <a:xfrm>
            <a:off x="5900528" y="4978388"/>
            <a:ext cx="115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1 VI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AF65CD-3652-5ADF-BAA7-3C2DB14DD529}"/>
              </a:ext>
            </a:extLst>
          </p:cNvPr>
          <p:cNvSpPr/>
          <p:nvPr/>
        </p:nvSpPr>
        <p:spPr>
          <a:xfrm>
            <a:off x="5900528" y="5526591"/>
            <a:ext cx="1152000" cy="272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&gt;1 VI</a:t>
            </a:r>
          </a:p>
        </p:txBody>
      </p:sp>
      <p:cxnSp>
        <p:nvCxnSpPr>
          <p:cNvPr id="46" name="Connecteur : en angle 78">
            <a:extLst>
              <a:ext uri="{FF2B5EF4-FFF2-40B4-BE49-F238E27FC236}">
                <a16:creationId xmlns:a16="http://schemas.microsoft.com/office/drawing/2014/main" id="{6738DBAB-096D-19B3-E994-2A29C3711E94}"/>
              </a:ext>
            </a:extLst>
          </p:cNvPr>
          <p:cNvCxnSpPr>
            <a:stCxn id="9" idx="0"/>
            <a:endCxn id="10" idx="1"/>
          </p:cNvCxnSpPr>
          <p:nvPr/>
        </p:nvCxnSpPr>
        <p:spPr>
          <a:xfrm rot="5400000" flipH="1" flipV="1">
            <a:off x="50978" y="2153850"/>
            <a:ext cx="1570266" cy="33166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ngle 79">
            <a:extLst>
              <a:ext uri="{FF2B5EF4-FFF2-40B4-BE49-F238E27FC236}">
                <a16:creationId xmlns:a16="http://schemas.microsoft.com/office/drawing/2014/main" id="{2F9ABE64-D2D2-1858-EA6A-3FA1410A0984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458436" y="3820658"/>
            <a:ext cx="640655" cy="216972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84">
            <a:extLst>
              <a:ext uri="{FF2B5EF4-FFF2-40B4-BE49-F238E27FC236}">
                <a16:creationId xmlns:a16="http://schemas.microsoft.com/office/drawing/2014/main" id="{3627872C-EDD8-95FA-BD8A-BB5446B2831B}"/>
              </a:ext>
            </a:extLst>
          </p:cNvPr>
          <p:cNvCxnSpPr>
            <a:cxnSpLocks/>
            <a:stCxn id="10" idx="0"/>
            <a:endCxn id="12" idx="1"/>
          </p:cNvCxnSpPr>
          <p:nvPr/>
        </p:nvCxnSpPr>
        <p:spPr>
          <a:xfrm rot="5400000" flipH="1" flipV="1">
            <a:off x="1911503" y="898416"/>
            <a:ext cx="122579" cy="86169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 : en angle 87">
            <a:extLst>
              <a:ext uri="{FF2B5EF4-FFF2-40B4-BE49-F238E27FC236}">
                <a16:creationId xmlns:a16="http://schemas.microsoft.com/office/drawing/2014/main" id="{A52B18A3-3D5B-B55E-8BCC-9C4E7C7A4990}"/>
              </a:ext>
            </a:extLst>
          </p:cNvPr>
          <p:cNvCxnSpPr>
            <a:cxnSpLocks/>
            <a:stCxn id="10" idx="2"/>
            <a:endCxn id="13" idx="1"/>
          </p:cNvCxnSpPr>
          <p:nvPr/>
        </p:nvCxnSpPr>
        <p:spPr>
          <a:xfrm rot="16200000" flipH="1">
            <a:off x="1908464" y="1312032"/>
            <a:ext cx="126053" cy="85908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 : en angle 90">
            <a:extLst>
              <a:ext uri="{FF2B5EF4-FFF2-40B4-BE49-F238E27FC236}">
                <a16:creationId xmlns:a16="http://schemas.microsoft.com/office/drawing/2014/main" id="{AA2FCEBD-37CA-6424-553D-7A424E6B8236}"/>
              </a:ext>
            </a:extLst>
          </p:cNvPr>
          <p:cNvCxnSpPr>
            <a:cxnSpLocks/>
            <a:stCxn id="11" idx="0"/>
            <a:endCxn id="16" idx="1"/>
          </p:cNvCxnSpPr>
          <p:nvPr/>
        </p:nvCxnSpPr>
        <p:spPr>
          <a:xfrm rot="5400000" flipH="1" flipV="1">
            <a:off x="1006800" y="3162633"/>
            <a:ext cx="1367415" cy="483157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 : en angle 93">
            <a:extLst>
              <a:ext uri="{FF2B5EF4-FFF2-40B4-BE49-F238E27FC236}">
                <a16:creationId xmlns:a16="http://schemas.microsoft.com/office/drawing/2014/main" id="{B0E0D9F9-8344-B860-995B-A9BB99C24F44}"/>
              </a:ext>
            </a:extLst>
          </p:cNvPr>
          <p:cNvCxnSpPr>
            <a:cxnSpLocks/>
            <a:stCxn id="11" idx="2"/>
            <a:endCxn id="17" idx="1"/>
          </p:cNvCxnSpPr>
          <p:nvPr/>
        </p:nvCxnSpPr>
        <p:spPr>
          <a:xfrm rot="16200000" flipH="1">
            <a:off x="1383525" y="4476429"/>
            <a:ext cx="619740" cy="488932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ngle 96">
            <a:extLst>
              <a:ext uri="{FF2B5EF4-FFF2-40B4-BE49-F238E27FC236}">
                <a16:creationId xmlns:a16="http://schemas.microsoft.com/office/drawing/2014/main" id="{F9FEF4E5-930E-3715-3DBE-80E8398E8CA4}"/>
              </a:ext>
            </a:extLst>
          </p:cNvPr>
          <p:cNvCxnSpPr>
            <a:cxnSpLocks/>
            <a:stCxn id="16" idx="0"/>
            <a:endCxn id="18" idx="1"/>
          </p:cNvCxnSpPr>
          <p:nvPr/>
        </p:nvCxnSpPr>
        <p:spPr>
          <a:xfrm rot="5400000" flipH="1" flipV="1">
            <a:off x="2755961" y="2169856"/>
            <a:ext cx="122772" cy="690523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 : en angle 99">
            <a:extLst>
              <a:ext uri="{FF2B5EF4-FFF2-40B4-BE49-F238E27FC236}">
                <a16:creationId xmlns:a16="http://schemas.microsoft.com/office/drawing/2014/main" id="{477D13DE-FCCE-B8CC-6931-A436588692DB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 rot="16200000" flipH="1">
            <a:off x="2759900" y="2576688"/>
            <a:ext cx="114894" cy="690523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9D6ECC9-C6D2-D328-C294-6761BC603FE0}"/>
              </a:ext>
            </a:extLst>
          </p:cNvPr>
          <p:cNvSpPr/>
          <p:nvPr/>
        </p:nvSpPr>
        <p:spPr>
          <a:xfrm>
            <a:off x="3138391" y="5568396"/>
            <a:ext cx="115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&gt;2 groupes</a:t>
            </a:r>
          </a:p>
        </p:txBody>
      </p:sp>
      <p:cxnSp>
        <p:nvCxnSpPr>
          <p:cNvPr id="59" name="Connecteur : en angle 115">
            <a:extLst>
              <a:ext uri="{FF2B5EF4-FFF2-40B4-BE49-F238E27FC236}">
                <a16:creationId xmlns:a16="http://schemas.microsoft.com/office/drawing/2014/main" id="{919BC187-80FC-7A92-250B-096E89A426B2}"/>
              </a:ext>
            </a:extLst>
          </p:cNvPr>
          <p:cNvCxnSpPr>
            <a:cxnSpLocks/>
            <a:stCxn id="17" idx="0"/>
            <a:endCxn id="38" idx="1"/>
          </p:cNvCxnSpPr>
          <p:nvPr/>
        </p:nvCxnSpPr>
        <p:spPr>
          <a:xfrm rot="5400000" flipH="1" flipV="1">
            <a:off x="2111371" y="3835527"/>
            <a:ext cx="1417729" cy="68474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 : en angle 118">
            <a:extLst>
              <a:ext uri="{FF2B5EF4-FFF2-40B4-BE49-F238E27FC236}">
                <a16:creationId xmlns:a16="http://schemas.microsoft.com/office/drawing/2014/main" id="{F1724CF4-7445-BDD1-4620-55033E61AAD8}"/>
              </a:ext>
            </a:extLst>
          </p:cNvPr>
          <p:cNvCxnSpPr>
            <a:cxnSpLocks/>
            <a:stCxn id="17" idx="0"/>
            <a:endCxn id="41" idx="1"/>
          </p:cNvCxnSpPr>
          <p:nvPr/>
        </p:nvCxnSpPr>
        <p:spPr>
          <a:xfrm rot="5400000" flipH="1" flipV="1">
            <a:off x="2534027" y="4258183"/>
            <a:ext cx="572416" cy="68474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 : en angle 121">
            <a:extLst>
              <a:ext uri="{FF2B5EF4-FFF2-40B4-BE49-F238E27FC236}">
                <a16:creationId xmlns:a16="http://schemas.microsoft.com/office/drawing/2014/main" id="{95B258B0-B1CE-0995-C4B7-EDADBDD9CBEC}"/>
              </a:ext>
            </a:extLst>
          </p:cNvPr>
          <p:cNvCxnSpPr>
            <a:cxnSpLocks/>
            <a:stCxn id="17" idx="2"/>
            <a:endCxn id="58" idx="1"/>
          </p:cNvCxnSpPr>
          <p:nvPr/>
        </p:nvCxnSpPr>
        <p:spPr>
          <a:xfrm rot="16200000" flipH="1">
            <a:off x="2539311" y="5113315"/>
            <a:ext cx="537631" cy="660530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 : en angle 124">
            <a:extLst>
              <a:ext uri="{FF2B5EF4-FFF2-40B4-BE49-F238E27FC236}">
                <a16:creationId xmlns:a16="http://schemas.microsoft.com/office/drawing/2014/main" id="{0AC9BA9E-C040-8794-395F-81E24B35F134}"/>
              </a:ext>
            </a:extLst>
          </p:cNvPr>
          <p:cNvCxnSpPr>
            <a:cxnSpLocks/>
            <a:stCxn id="41" idx="0"/>
            <a:endCxn id="39" idx="1"/>
          </p:cNvCxnSpPr>
          <p:nvPr/>
        </p:nvCxnSpPr>
        <p:spPr>
          <a:xfrm rot="5400000" flipH="1" flipV="1">
            <a:off x="4025411" y="3771413"/>
            <a:ext cx="112134" cy="68573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ngle 127">
            <a:extLst>
              <a:ext uri="{FF2B5EF4-FFF2-40B4-BE49-F238E27FC236}">
                <a16:creationId xmlns:a16="http://schemas.microsoft.com/office/drawing/2014/main" id="{A3A5F91C-052E-F235-417F-9E2B80D160CD}"/>
              </a:ext>
            </a:extLst>
          </p:cNvPr>
          <p:cNvCxnSpPr>
            <a:cxnSpLocks/>
            <a:stCxn id="41" idx="2"/>
            <a:endCxn id="40" idx="1"/>
          </p:cNvCxnSpPr>
          <p:nvPr/>
        </p:nvCxnSpPr>
        <p:spPr>
          <a:xfrm rot="16200000" flipH="1">
            <a:off x="4014704" y="4182254"/>
            <a:ext cx="132600" cy="684790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 : en angle 132">
            <a:extLst>
              <a:ext uri="{FF2B5EF4-FFF2-40B4-BE49-F238E27FC236}">
                <a16:creationId xmlns:a16="http://schemas.microsoft.com/office/drawing/2014/main" id="{F949A873-E554-68A8-CA66-5EC2B7EE05E2}"/>
              </a:ext>
            </a:extLst>
          </p:cNvPr>
          <p:cNvCxnSpPr>
            <a:cxnSpLocks/>
            <a:stCxn id="58" idx="0"/>
            <a:endCxn id="42" idx="1"/>
          </p:cNvCxnSpPr>
          <p:nvPr/>
        </p:nvCxnSpPr>
        <p:spPr>
          <a:xfrm rot="5400000" flipH="1" flipV="1">
            <a:off x="3979084" y="5123133"/>
            <a:ext cx="180570" cy="709956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 : en angle 135">
            <a:extLst>
              <a:ext uri="{FF2B5EF4-FFF2-40B4-BE49-F238E27FC236}">
                <a16:creationId xmlns:a16="http://schemas.microsoft.com/office/drawing/2014/main" id="{C12C6E4E-D379-2D51-380C-84F64F1AAB5C}"/>
              </a:ext>
            </a:extLst>
          </p:cNvPr>
          <p:cNvCxnSpPr>
            <a:cxnSpLocks/>
            <a:stCxn id="58" idx="2"/>
            <a:endCxn id="43" idx="1"/>
          </p:cNvCxnSpPr>
          <p:nvPr/>
        </p:nvCxnSpPr>
        <p:spPr>
          <a:xfrm rot="16200000" flipH="1">
            <a:off x="3888590" y="5682197"/>
            <a:ext cx="360610" cy="70900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 : en angle 138">
            <a:extLst>
              <a:ext uri="{FF2B5EF4-FFF2-40B4-BE49-F238E27FC236}">
                <a16:creationId xmlns:a16="http://schemas.microsoft.com/office/drawing/2014/main" id="{43BCD902-9C12-B987-599C-57CEB7A9460C}"/>
              </a:ext>
            </a:extLst>
          </p:cNvPr>
          <p:cNvCxnSpPr>
            <a:cxnSpLocks/>
            <a:stCxn id="42" idx="0"/>
            <a:endCxn id="44" idx="1"/>
          </p:cNvCxnSpPr>
          <p:nvPr/>
        </p:nvCxnSpPr>
        <p:spPr>
          <a:xfrm rot="5400000" flipH="1" flipV="1">
            <a:off x="5398718" y="4742017"/>
            <a:ext cx="121438" cy="882181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 : en angle 141">
            <a:extLst>
              <a:ext uri="{FF2B5EF4-FFF2-40B4-BE49-F238E27FC236}">
                <a16:creationId xmlns:a16="http://schemas.microsoft.com/office/drawing/2014/main" id="{0732AB2C-14D0-8228-BECE-847EEAE63816}"/>
              </a:ext>
            </a:extLst>
          </p:cNvPr>
          <p:cNvCxnSpPr>
            <a:cxnSpLocks/>
            <a:stCxn id="42" idx="2"/>
            <a:endCxn id="45" idx="1"/>
          </p:cNvCxnSpPr>
          <p:nvPr/>
        </p:nvCxnSpPr>
        <p:spPr>
          <a:xfrm rot="16200000" flipH="1">
            <a:off x="5394021" y="5156151"/>
            <a:ext cx="130833" cy="882181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58240C33-F359-EF04-7DAB-F8080C2914A6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014690" y="1267972"/>
            <a:ext cx="278067" cy="303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746B3EE4-EF28-B83B-D755-AE663F0EB4E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012086" y="1804604"/>
            <a:ext cx="286741" cy="263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AFF9DD3A-E62F-45CC-F110-BA8FDB26791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833443" y="2979397"/>
            <a:ext cx="383380" cy="1065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38" idx="3"/>
            <a:endCxn id="24" idx="1"/>
          </p:cNvCxnSpPr>
          <p:nvPr/>
        </p:nvCxnSpPr>
        <p:spPr>
          <a:xfrm flipV="1">
            <a:off x="3953931" y="3466979"/>
            <a:ext cx="260221" cy="205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5" idx="3"/>
            <a:endCxn id="32" idx="1"/>
          </p:cNvCxnSpPr>
          <p:nvPr/>
        </p:nvCxnSpPr>
        <p:spPr>
          <a:xfrm>
            <a:off x="7052528" y="5662659"/>
            <a:ext cx="447146" cy="476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Imag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23" y="1992697"/>
            <a:ext cx="479830" cy="386755"/>
          </a:xfrm>
          <a:prstGeom prst="rect">
            <a:avLst/>
          </a:prstGeom>
        </p:spPr>
      </p:pic>
      <p:pic>
        <p:nvPicPr>
          <p:cNvPr id="97" name="Image 96"/>
          <p:cNvPicPr>
            <a:picLocks noChangeAspect="1"/>
          </p:cNvPicPr>
          <p:nvPr/>
        </p:nvPicPr>
        <p:blipFill rotWithShape="1">
          <a:blip r:embed="rId3"/>
          <a:srcRect l="27789" t="10229" r="26455" b="19530"/>
          <a:stretch/>
        </p:blipFill>
        <p:spPr>
          <a:xfrm>
            <a:off x="1541946" y="1898233"/>
            <a:ext cx="415926" cy="517525"/>
          </a:xfrm>
          <a:prstGeom prst="rect">
            <a:avLst/>
          </a:prstGeom>
        </p:spPr>
      </p:pic>
      <p:pic>
        <p:nvPicPr>
          <p:cNvPr id="98" name="Image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34" y="4497877"/>
            <a:ext cx="870378" cy="391462"/>
          </a:xfrm>
          <a:prstGeom prst="rect">
            <a:avLst/>
          </a:prstGeom>
        </p:spPr>
      </p:pic>
      <p:pic>
        <p:nvPicPr>
          <p:cNvPr id="99" name="Imag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0" y="4855187"/>
            <a:ext cx="818086" cy="5192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4657FB-3F0A-EC19-A4A9-02D0A4C0D6FF}"/>
              </a:ext>
            </a:extLst>
          </p:cNvPr>
          <p:cNvSpPr/>
          <p:nvPr/>
        </p:nvSpPr>
        <p:spPr>
          <a:xfrm>
            <a:off x="130277" y="3104817"/>
            <a:ext cx="1080000" cy="504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Variable dépendante</a:t>
            </a: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AFF9DD3A-E62F-45CC-F110-BA8FDB267914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833443" y="2453731"/>
            <a:ext cx="380710" cy="6503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39" idx="3"/>
            <a:endCxn id="25" idx="1"/>
          </p:cNvCxnSpPr>
          <p:nvPr/>
        </p:nvCxnSpPr>
        <p:spPr>
          <a:xfrm>
            <a:off x="5612347" y="4058215"/>
            <a:ext cx="272800" cy="570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40" idx="3"/>
            <a:endCxn id="28" idx="1"/>
          </p:cNvCxnSpPr>
          <p:nvPr/>
        </p:nvCxnSpPr>
        <p:spPr>
          <a:xfrm>
            <a:off x="5575399" y="4590949"/>
            <a:ext cx="302056" cy="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4" idx="3"/>
            <a:endCxn id="26" idx="1"/>
          </p:cNvCxnSpPr>
          <p:nvPr/>
        </p:nvCxnSpPr>
        <p:spPr>
          <a:xfrm>
            <a:off x="7052528" y="5122388"/>
            <a:ext cx="436200" cy="319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3" idx="3"/>
            <a:endCxn id="33" idx="1"/>
          </p:cNvCxnSpPr>
          <p:nvPr/>
        </p:nvCxnSpPr>
        <p:spPr>
          <a:xfrm flipV="1">
            <a:off x="5575399" y="6216087"/>
            <a:ext cx="309748" cy="919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260125" y="1065035"/>
            <a:ext cx="18373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Adapté</a:t>
            </a:r>
            <a:r>
              <a:rPr lang="en-US" sz="1050" dirty="0"/>
              <a:t> de David Howell, 2008</a:t>
            </a:r>
          </a:p>
        </p:txBody>
      </p:sp>
    </p:spTree>
    <p:extLst>
      <p:ext uri="{BB962C8B-B14F-4D97-AF65-F5344CB8AC3E}">
        <p14:creationId xmlns:p14="http://schemas.microsoft.com/office/powerpoint/2010/main" val="41762883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Arbre de décision statistique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4675FC-56BC-CADA-33FD-1B7C8DBE84C8}"/>
              </a:ext>
            </a:extLst>
          </p:cNvPr>
          <p:cNvSpPr/>
          <p:nvPr/>
        </p:nvSpPr>
        <p:spPr>
          <a:xfrm>
            <a:off x="1001946" y="1390551"/>
            <a:ext cx="1080000" cy="288000"/>
          </a:xfrm>
          <a:prstGeom prst="rect">
            <a:avLst/>
          </a:prstGeom>
          <a:solidFill>
            <a:srgbClr val="89FFBE"/>
          </a:solidFill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Qualitative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6BB17A-D039-82D8-6781-1343E14E1DF7}"/>
              </a:ext>
            </a:extLst>
          </p:cNvPr>
          <p:cNvSpPr/>
          <p:nvPr/>
        </p:nvSpPr>
        <p:spPr>
          <a:xfrm>
            <a:off x="887249" y="4087918"/>
            <a:ext cx="1123360" cy="323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Quantitative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8ED89A-DFCD-2D8E-DB85-0B3D51838CA7}"/>
              </a:ext>
            </a:extLst>
          </p:cNvPr>
          <p:cNvSpPr/>
          <p:nvPr/>
        </p:nvSpPr>
        <p:spPr>
          <a:xfrm>
            <a:off x="2403639" y="1123972"/>
            <a:ext cx="611051" cy="288000"/>
          </a:xfrm>
          <a:prstGeom prst="rect">
            <a:avLst/>
          </a:prstGeom>
          <a:solidFill>
            <a:srgbClr val="89FFBE"/>
          </a:solidFill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</a:t>
            </a:r>
            <a:r>
              <a:rPr lang="fr-FR" sz="1200" dirty="0" err="1">
                <a:solidFill>
                  <a:schemeClr val="tx1"/>
                </a:solidFill>
              </a:rPr>
              <a:t>VD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72C5F-812E-EB25-D1A9-31D695B890F8}"/>
              </a:ext>
            </a:extLst>
          </p:cNvPr>
          <p:cNvSpPr/>
          <p:nvPr/>
        </p:nvSpPr>
        <p:spPr>
          <a:xfrm>
            <a:off x="2401035" y="1660604"/>
            <a:ext cx="611051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2 </a:t>
            </a:r>
            <a:r>
              <a:rPr lang="fr-FR" sz="1200" dirty="0" err="1">
                <a:solidFill>
                  <a:schemeClr val="tx1"/>
                </a:solidFill>
              </a:rPr>
              <a:t>VD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678956-45F0-85F6-A999-A2AE8EE2F236}"/>
              </a:ext>
            </a:extLst>
          </p:cNvPr>
          <p:cNvSpPr/>
          <p:nvPr/>
        </p:nvSpPr>
        <p:spPr>
          <a:xfrm>
            <a:off x="3292757" y="1127007"/>
            <a:ext cx="1885912" cy="288000"/>
          </a:xfrm>
          <a:prstGeom prst="rect">
            <a:avLst/>
          </a:prstGeom>
          <a:solidFill>
            <a:srgbClr val="89FFBE"/>
          </a:solidFill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Khi-deux d’ajustement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E6F746-5C75-8AAF-05FF-058D555FEA7B}"/>
              </a:ext>
            </a:extLst>
          </p:cNvPr>
          <p:cNvSpPr/>
          <p:nvPr/>
        </p:nvSpPr>
        <p:spPr>
          <a:xfrm>
            <a:off x="3298827" y="1663237"/>
            <a:ext cx="1879842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Table de cont. du Khi-deux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024BC5-C531-E7A6-582A-33B8C3BB01A7}"/>
              </a:ext>
            </a:extLst>
          </p:cNvPr>
          <p:cNvSpPr/>
          <p:nvPr/>
        </p:nvSpPr>
        <p:spPr>
          <a:xfrm>
            <a:off x="1932086" y="2576503"/>
            <a:ext cx="1080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Relation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74A572-4652-00EE-72B0-045A5E63D35D}"/>
              </a:ext>
            </a:extLst>
          </p:cNvPr>
          <p:cNvSpPr/>
          <p:nvPr/>
        </p:nvSpPr>
        <p:spPr>
          <a:xfrm>
            <a:off x="1937861" y="4886765"/>
            <a:ext cx="1080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Différence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857627-7DBD-FDD3-5DFB-C383D04AC31B}"/>
              </a:ext>
            </a:extLst>
          </p:cNvPr>
          <p:cNvSpPr/>
          <p:nvPr/>
        </p:nvSpPr>
        <p:spPr>
          <a:xfrm>
            <a:off x="3162609" y="2309731"/>
            <a:ext cx="670834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VI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99CBD-D8E8-1DDC-A5DA-5D4592E2CFA1}"/>
              </a:ext>
            </a:extLst>
          </p:cNvPr>
          <p:cNvSpPr/>
          <p:nvPr/>
        </p:nvSpPr>
        <p:spPr>
          <a:xfrm>
            <a:off x="3162609" y="2835397"/>
            <a:ext cx="670834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&gt;1 VI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4FE0BA-C933-3560-D110-293049020EBC}"/>
              </a:ext>
            </a:extLst>
          </p:cNvPr>
          <p:cNvSpPr/>
          <p:nvPr/>
        </p:nvSpPr>
        <p:spPr>
          <a:xfrm>
            <a:off x="4216823" y="2836462"/>
            <a:ext cx="1480589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Régression multiple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36AC0-43AC-C12F-66C4-DDE05603CD10}"/>
              </a:ext>
            </a:extLst>
          </p:cNvPr>
          <p:cNvSpPr/>
          <p:nvPr/>
        </p:nvSpPr>
        <p:spPr>
          <a:xfrm>
            <a:off x="4214153" y="2246848"/>
            <a:ext cx="1483259" cy="4267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Corr. de Pearson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Corr. de Spearman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14E16B-308D-F1ED-46FF-AE6CFB6A92F6}"/>
              </a:ext>
            </a:extLst>
          </p:cNvPr>
          <p:cNvSpPr/>
          <p:nvPr/>
        </p:nvSpPr>
        <p:spPr>
          <a:xfrm>
            <a:off x="4214152" y="3322979"/>
            <a:ext cx="1516121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échantillon unique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1141A0-773E-7DF8-8FD0-6C94B2B5481A}"/>
              </a:ext>
            </a:extLst>
          </p:cNvPr>
          <p:cNvSpPr/>
          <p:nvPr/>
        </p:nvSpPr>
        <p:spPr>
          <a:xfrm>
            <a:off x="5885147" y="3865915"/>
            <a:ext cx="1374978" cy="39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test indépendant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Mann-Whitney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DDD98F-8A31-DE35-DB36-5EB73A1CA875}"/>
              </a:ext>
            </a:extLst>
          </p:cNvPr>
          <p:cNvSpPr/>
          <p:nvPr/>
        </p:nvSpPr>
        <p:spPr>
          <a:xfrm>
            <a:off x="7488728" y="4927585"/>
            <a:ext cx="1426673" cy="39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ANOVA à 1 facteur</a:t>
            </a:r>
            <a:br>
              <a:rPr lang="fr-FR" sz="12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Kruskal-Wallis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AAA339-CDA8-B69E-9C4A-C4AD0F746807}"/>
              </a:ext>
            </a:extLst>
          </p:cNvPr>
          <p:cNvSpPr/>
          <p:nvPr/>
        </p:nvSpPr>
        <p:spPr>
          <a:xfrm>
            <a:off x="5877455" y="4410949"/>
            <a:ext cx="1404000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test apparié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Wilcoxon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8C6205-4627-65EF-5135-73E877A8E15F}"/>
              </a:ext>
            </a:extLst>
          </p:cNvPr>
          <p:cNvSpPr/>
          <p:nvPr/>
        </p:nvSpPr>
        <p:spPr>
          <a:xfrm>
            <a:off x="7499674" y="5523426"/>
            <a:ext cx="1415727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ANOVA factorielle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C14913-5B1D-511B-6545-0517B62D54C8}"/>
              </a:ext>
            </a:extLst>
          </p:cNvPr>
          <p:cNvSpPr/>
          <p:nvPr/>
        </p:nvSpPr>
        <p:spPr>
          <a:xfrm>
            <a:off x="5885147" y="5983354"/>
            <a:ext cx="1943894" cy="465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ANOVA à mesures répétées</a:t>
            </a:r>
            <a:br>
              <a:rPr lang="fr-FR" sz="12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Friedman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F0C686-85CD-B3DC-AAFD-94BD4845A09B}"/>
              </a:ext>
            </a:extLst>
          </p:cNvPr>
          <p:cNvSpPr/>
          <p:nvPr/>
        </p:nvSpPr>
        <p:spPr>
          <a:xfrm>
            <a:off x="3162609" y="3325036"/>
            <a:ext cx="791322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groupe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144662-15E8-38F7-2682-68A041665911}"/>
              </a:ext>
            </a:extLst>
          </p:cNvPr>
          <p:cNvSpPr/>
          <p:nvPr/>
        </p:nvSpPr>
        <p:spPr>
          <a:xfrm>
            <a:off x="4424347" y="3914215"/>
            <a:ext cx="11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Indépendants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FFADC4-0064-37FC-C947-AB587D01E908}"/>
              </a:ext>
            </a:extLst>
          </p:cNvPr>
          <p:cNvSpPr/>
          <p:nvPr/>
        </p:nvSpPr>
        <p:spPr>
          <a:xfrm>
            <a:off x="4423399" y="4446949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Appariés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D746BA-F519-C3DA-DC8C-7AC5B2FD90FC}"/>
              </a:ext>
            </a:extLst>
          </p:cNvPr>
          <p:cNvSpPr/>
          <p:nvPr/>
        </p:nvSpPr>
        <p:spPr>
          <a:xfrm>
            <a:off x="3162609" y="4170349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2 groupes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2ECF8C-DFCB-F540-4C95-DA8965945658}"/>
              </a:ext>
            </a:extLst>
          </p:cNvPr>
          <p:cNvSpPr/>
          <p:nvPr/>
        </p:nvSpPr>
        <p:spPr>
          <a:xfrm>
            <a:off x="4424347" y="5243826"/>
            <a:ext cx="11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Indépendants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A91927-9236-0944-7E2A-3E5BCDF1308C}"/>
              </a:ext>
            </a:extLst>
          </p:cNvPr>
          <p:cNvSpPr/>
          <p:nvPr/>
        </p:nvSpPr>
        <p:spPr>
          <a:xfrm>
            <a:off x="4423399" y="6073006"/>
            <a:ext cx="115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Appariés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B9E654-D484-D51F-2CB4-FDF83328B12C}"/>
              </a:ext>
            </a:extLst>
          </p:cNvPr>
          <p:cNvSpPr/>
          <p:nvPr/>
        </p:nvSpPr>
        <p:spPr>
          <a:xfrm>
            <a:off x="5900528" y="4978388"/>
            <a:ext cx="115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1 VI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AF65CD-3652-5ADF-BAA7-3C2DB14DD529}"/>
              </a:ext>
            </a:extLst>
          </p:cNvPr>
          <p:cNvSpPr/>
          <p:nvPr/>
        </p:nvSpPr>
        <p:spPr>
          <a:xfrm>
            <a:off x="5900528" y="5526591"/>
            <a:ext cx="1152000" cy="272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&gt;1 VI</a:t>
            </a:r>
          </a:p>
        </p:txBody>
      </p:sp>
      <p:cxnSp>
        <p:nvCxnSpPr>
          <p:cNvPr id="46" name="Connecteur : en angle 78">
            <a:extLst>
              <a:ext uri="{FF2B5EF4-FFF2-40B4-BE49-F238E27FC236}">
                <a16:creationId xmlns:a16="http://schemas.microsoft.com/office/drawing/2014/main" id="{6738DBAB-096D-19B3-E994-2A29C3711E94}"/>
              </a:ext>
            </a:extLst>
          </p:cNvPr>
          <p:cNvCxnSpPr>
            <a:stCxn id="9" idx="0"/>
            <a:endCxn id="10" idx="1"/>
          </p:cNvCxnSpPr>
          <p:nvPr/>
        </p:nvCxnSpPr>
        <p:spPr>
          <a:xfrm rot="5400000" flipH="1" flipV="1">
            <a:off x="50978" y="2153850"/>
            <a:ext cx="1570266" cy="33166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ngle 79">
            <a:extLst>
              <a:ext uri="{FF2B5EF4-FFF2-40B4-BE49-F238E27FC236}">
                <a16:creationId xmlns:a16="http://schemas.microsoft.com/office/drawing/2014/main" id="{2F9ABE64-D2D2-1858-EA6A-3FA1410A0984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458436" y="3820658"/>
            <a:ext cx="640655" cy="216972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84">
            <a:extLst>
              <a:ext uri="{FF2B5EF4-FFF2-40B4-BE49-F238E27FC236}">
                <a16:creationId xmlns:a16="http://schemas.microsoft.com/office/drawing/2014/main" id="{3627872C-EDD8-95FA-BD8A-BB5446B2831B}"/>
              </a:ext>
            </a:extLst>
          </p:cNvPr>
          <p:cNvCxnSpPr>
            <a:cxnSpLocks/>
            <a:stCxn id="10" idx="0"/>
            <a:endCxn id="12" idx="1"/>
          </p:cNvCxnSpPr>
          <p:nvPr/>
        </p:nvCxnSpPr>
        <p:spPr>
          <a:xfrm rot="5400000" flipH="1" flipV="1">
            <a:off x="1911503" y="898416"/>
            <a:ext cx="122579" cy="86169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 : en angle 87">
            <a:extLst>
              <a:ext uri="{FF2B5EF4-FFF2-40B4-BE49-F238E27FC236}">
                <a16:creationId xmlns:a16="http://schemas.microsoft.com/office/drawing/2014/main" id="{A52B18A3-3D5B-B55E-8BCC-9C4E7C7A4990}"/>
              </a:ext>
            </a:extLst>
          </p:cNvPr>
          <p:cNvCxnSpPr>
            <a:cxnSpLocks/>
            <a:stCxn id="10" idx="2"/>
            <a:endCxn id="13" idx="1"/>
          </p:cNvCxnSpPr>
          <p:nvPr/>
        </p:nvCxnSpPr>
        <p:spPr>
          <a:xfrm rot="16200000" flipH="1">
            <a:off x="1908464" y="1312032"/>
            <a:ext cx="126053" cy="85908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 : en angle 90">
            <a:extLst>
              <a:ext uri="{FF2B5EF4-FFF2-40B4-BE49-F238E27FC236}">
                <a16:creationId xmlns:a16="http://schemas.microsoft.com/office/drawing/2014/main" id="{AA2FCEBD-37CA-6424-553D-7A424E6B8236}"/>
              </a:ext>
            </a:extLst>
          </p:cNvPr>
          <p:cNvCxnSpPr>
            <a:cxnSpLocks/>
            <a:stCxn id="11" idx="0"/>
            <a:endCxn id="16" idx="1"/>
          </p:cNvCxnSpPr>
          <p:nvPr/>
        </p:nvCxnSpPr>
        <p:spPr>
          <a:xfrm rot="5400000" flipH="1" flipV="1">
            <a:off x="1006800" y="3162633"/>
            <a:ext cx="1367415" cy="483157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 : en angle 93">
            <a:extLst>
              <a:ext uri="{FF2B5EF4-FFF2-40B4-BE49-F238E27FC236}">
                <a16:creationId xmlns:a16="http://schemas.microsoft.com/office/drawing/2014/main" id="{B0E0D9F9-8344-B860-995B-A9BB99C24F44}"/>
              </a:ext>
            </a:extLst>
          </p:cNvPr>
          <p:cNvCxnSpPr>
            <a:cxnSpLocks/>
            <a:stCxn id="11" idx="2"/>
            <a:endCxn id="17" idx="1"/>
          </p:cNvCxnSpPr>
          <p:nvPr/>
        </p:nvCxnSpPr>
        <p:spPr>
          <a:xfrm rot="16200000" flipH="1">
            <a:off x="1383525" y="4476429"/>
            <a:ext cx="619740" cy="488932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ngle 96">
            <a:extLst>
              <a:ext uri="{FF2B5EF4-FFF2-40B4-BE49-F238E27FC236}">
                <a16:creationId xmlns:a16="http://schemas.microsoft.com/office/drawing/2014/main" id="{F9FEF4E5-930E-3715-3DBE-80E8398E8CA4}"/>
              </a:ext>
            </a:extLst>
          </p:cNvPr>
          <p:cNvCxnSpPr>
            <a:cxnSpLocks/>
            <a:stCxn id="16" idx="0"/>
            <a:endCxn id="18" idx="1"/>
          </p:cNvCxnSpPr>
          <p:nvPr/>
        </p:nvCxnSpPr>
        <p:spPr>
          <a:xfrm rot="5400000" flipH="1" flipV="1">
            <a:off x="2755961" y="2169856"/>
            <a:ext cx="122772" cy="690523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 : en angle 99">
            <a:extLst>
              <a:ext uri="{FF2B5EF4-FFF2-40B4-BE49-F238E27FC236}">
                <a16:creationId xmlns:a16="http://schemas.microsoft.com/office/drawing/2014/main" id="{477D13DE-FCCE-B8CC-6931-A436588692DB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 rot="16200000" flipH="1">
            <a:off x="2759900" y="2576688"/>
            <a:ext cx="114894" cy="690523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9D6ECC9-C6D2-D328-C294-6761BC603FE0}"/>
              </a:ext>
            </a:extLst>
          </p:cNvPr>
          <p:cNvSpPr/>
          <p:nvPr/>
        </p:nvSpPr>
        <p:spPr>
          <a:xfrm>
            <a:off x="3138391" y="5568396"/>
            <a:ext cx="115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&gt;2 groupes</a:t>
            </a:r>
          </a:p>
        </p:txBody>
      </p:sp>
      <p:cxnSp>
        <p:nvCxnSpPr>
          <p:cNvPr id="59" name="Connecteur : en angle 115">
            <a:extLst>
              <a:ext uri="{FF2B5EF4-FFF2-40B4-BE49-F238E27FC236}">
                <a16:creationId xmlns:a16="http://schemas.microsoft.com/office/drawing/2014/main" id="{919BC187-80FC-7A92-250B-096E89A426B2}"/>
              </a:ext>
            </a:extLst>
          </p:cNvPr>
          <p:cNvCxnSpPr>
            <a:cxnSpLocks/>
            <a:stCxn id="17" idx="0"/>
            <a:endCxn id="38" idx="1"/>
          </p:cNvCxnSpPr>
          <p:nvPr/>
        </p:nvCxnSpPr>
        <p:spPr>
          <a:xfrm rot="5400000" flipH="1" flipV="1">
            <a:off x="2111371" y="3835527"/>
            <a:ext cx="1417729" cy="68474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 : en angle 118">
            <a:extLst>
              <a:ext uri="{FF2B5EF4-FFF2-40B4-BE49-F238E27FC236}">
                <a16:creationId xmlns:a16="http://schemas.microsoft.com/office/drawing/2014/main" id="{F1724CF4-7445-BDD1-4620-55033E61AAD8}"/>
              </a:ext>
            </a:extLst>
          </p:cNvPr>
          <p:cNvCxnSpPr>
            <a:cxnSpLocks/>
            <a:stCxn id="17" idx="0"/>
            <a:endCxn id="41" idx="1"/>
          </p:cNvCxnSpPr>
          <p:nvPr/>
        </p:nvCxnSpPr>
        <p:spPr>
          <a:xfrm rot="5400000" flipH="1" flipV="1">
            <a:off x="2534027" y="4258183"/>
            <a:ext cx="572416" cy="68474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 : en angle 121">
            <a:extLst>
              <a:ext uri="{FF2B5EF4-FFF2-40B4-BE49-F238E27FC236}">
                <a16:creationId xmlns:a16="http://schemas.microsoft.com/office/drawing/2014/main" id="{95B258B0-B1CE-0995-C4B7-EDADBDD9CBEC}"/>
              </a:ext>
            </a:extLst>
          </p:cNvPr>
          <p:cNvCxnSpPr>
            <a:cxnSpLocks/>
            <a:stCxn id="17" idx="2"/>
            <a:endCxn id="58" idx="1"/>
          </p:cNvCxnSpPr>
          <p:nvPr/>
        </p:nvCxnSpPr>
        <p:spPr>
          <a:xfrm rot="16200000" flipH="1">
            <a:off x="2539311" y="5113315"/>
            <a:ext cx="537631" cy="660530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 : en angle 124">
            <a:extLst>
              <a:ext uri="{FF2B5EF4-FFF2-40B4-BE49-F238E27FC236}">
                <a16:creationId xmlns:a16="http://schemas.microsoft.com/office/drawing/2014/main" id="{0AC9BA9E-C040-8794-395F-81E24B35F134}"/>
              </a:ext>
            </a:extLst>
          </p:cNvPr>
          <p:cNvCxnSpPr>
            <a:cxnSpLocks/>
            <a:stCxn id="41" idx="0"/>
            <a:endCxn id="39" idx="1"/>
          </p:cNvCxnSpPr>
          <p:nvPr/>
        </p:nvCxnSpPr>
        <p:spPr>
          <a:xfrm rot="5400000" flipH="1" flipV="1">
            <a:off x="4025411" y="3771413"/>
            <a:ext cx="112134" cy="68573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ngle 127">
            <a:extLst>
              <a:ext uri="{FF2B5EF4-FFF2-40B4-BE49-F238E27FC236}">
                <a16:creationId xmlns:a16="http://schemas.microsoft.com/office/drawing/2014/main" id="{A3A5F91C-052E-F235-417F-9E2B80D160CD}"/>
              </a:ext>
            </a:extLst>
          </p:cNvPr>
          <p:cNvCxnSpPr>
            <a:cxnSpLocks/>
            <a:stCxn id="41" idx="2"/>
            <a:endCxn id="40" idx="1"/>
          </p:cNvCxnSpPr>
          <p:nvPr/>
        </p:nvCxnSpPr>
        <p:spPr>
          <a:xfrm rot="16200000" flipH="1">
            <a:off x="4014704" y="4182254"/>
            <a:ext cx="132600" cy="684790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 : en angle 132">
            <a:extLst>
              <a:ext uri="{FF2B5EF4-FFF2-40B4-BE49-F238E27FC236}">
                <a16:creationId xmlns:a16="http://schemas.microsoft.com/office/drawing/2014/main" id="{F949A873-E554-68A8-CA66-5EC2B7EE05E2}"/>
              </a:ext>
            </a:extLst>
          </p:cNvPr>
          <p:cNvCxnSpPr>
            <a:cxnSpLocks/>
            <a:stCxn id="58" idx="0"/>
            <a:endCxn id="42" idx="1"/>
          </p:cNvCxnSpPr>
          <p:nvPr/>
        </p:nvCxnSpPr>
        <p:spPr>
          <a:xfrm rot="5400000" flipH="1" flipV="1">
            <a:off x="3979084" y="5123133"/>
            <a:ext cx="180570" cy="709956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 : en angle 135">
            <a:extLst>
              <a:ext uri="{FF2B5EF4-FFF2-40B4-BE49-F238E27FC236}">
                <a16:creationId xmlns:a16="http://schemas.microsoft.com/office/drawing/2014/main" id="{C12C6E4E-D379-2D51-380C-84F64F1AAB5C}"/>
              </a:ext>
            </a:extLst>
          </p:cNvPr>
          <p:cNvCxnSpPr>
            <a:cxnSpLocks/>
            <a:stCxn id="58" idx="2"/>
            <a:endCxn id="43" idx="1"/>
          </p:cNvCxnSpPr>
          <p:nvPr/>
        </p:nvCxnSpPr>
        <p:spPr>
          <a:xfrm rot="16200000" flipH="1">
            <a:off x="3888590" y="5682197"/>
            <a:ext cx="360610" cy="70900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 : en angle 138">
            <a:extLst>
              <a:ext uri="{FF2B5EF4-FFF2-40B4-BE49-F238E27FC236}">
                <a16:creationId xmlns:a16="http://schemas.microsoft.com/office/drawing/2014/main" id="{43BCD902-9C12-B987-599C-57CEB7A9460C}"/>
              </a:ext>
            </a:extLst>
          </p:cNvPr>
          <p:cNvCxnSpPr>
            <a:cxnSpLocks/>
            <a:stCxn id="42" idx="0"/>
            <a:endCxn id="44" idx="1"/>
          </p:cNvCxnSpPr>
          <p:nvPr/>
        </p:nvCxnSpPr>
        <p:spPr>
          <a:xfrm rot="5400000" flipH="1" flipV="1">
            <a:off x="5398718" y="4742017"/>
            <a:ext cx="121438" cy="882181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 : en angle 141">
            <a:extLst>
              <a:ext uri="{FF2B5EF4-FFF2-40B4-BE49-F238E27FC236}">
                <a16:creationId xmlns:a16="http://schemas.microsoft.com/office/drawing/2014/main" id="{0732AB2C-14D0-8228-BECE-847EEAE63816}"/>
              </a:ext>
            </a:extLst>
          </p:cNvPr>
          <p:cNvCxnSpPr>
            <a:cxnSpLocks/>
            <a:stCxn id="42" idx="2"/>
            <a:endCxn id="45" idx="1"/>
          </p:cNvCxnSpPr>
          <p:nvPr/>
        </p:nvCxnSpPr>
        <p:spPr>
          <a:xfrm rot="16200000" flipH="1">
            <a:off x="5394021" y="5156151"/>
            <a:ext cx="130833" cy="882181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58240C33-F359-EF04-7DAB-F8080C2914A6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014690" y="1267972"/>
            <a:ext cx="278067" cy="303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746B3EE4-EF28-B83B-D755-AE663F0EB4E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012086" y="1804604"/>
            <a:ext cx="286741" cy="263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AFF9DD3A-E62F-45CC-F110-BA8FDB26791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833443" y="2979397"/>
            <a:ext cx="383380" cy="1065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38" idx="3"/>
            <a:endCxn id="24" idx="1"/>
          </p:cNvCxnSpPr>
          <p:nvPr/>
        </p:nvCxnSpPr>
        <p:spPr>
          <a:xfrm flipV="1">
            <a:off x="3953931" y="3466979"/>
            <a:ext cx="260221" cy="205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5" idx="3"/>
            <a:endCxn id="32" idx="1"/>
          </p:cNvCxnSpPr>
          <p:nvPr/>
        </p:nvCxnSpPr>
        <p:spPr>
          <a:xfrm>
            <a:off x="7052528" y="5662659"/>
            <a:ext cx="447146" cy="476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Imag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23" y="1992697"/>
            <a:ext cx="479830" cy="386755"/>
          </a:xfrm>
          <a:prstGeom prst="rect">
            <a:avLst/>
          </a:prstGeom>
        </p:spPr>
      </p:pic>
      <p:pic>
        <p:nvPicPr>
          <p:cNvPr id="97" name="Image 96"/>
          <p:cNvPicPr>
            <a:picLocks noChangeAspect="1"/>
          </p:cNvPicPr>
          <p:nvPr/>
        </p:nvPicPr>
        <p:blipFill rotWithShape="1">
          <a:blip r:embed="rId3"/>
          <a:srcRect l="27789" t="10229" r="26455" b="19530"/>
          <a:stretch/>
        </p:blipFill>
        <p:spPr>
          <a:xfrm>
            <a:off x="1541946" y="1898233"/>
            <a:ext cx="415926" cy="517525"/>
          </a:xfrm>
          <a:prstGeom prst="rect">
            <a:avLst/>
          </a:prstGeom>
        </p:spPr>
      </p:pic>
      <p:pic>
        <p:nvPicPr>
          <p:cNvPr id="98" name="Image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34" y="4497877"/>
            <a:ext cx="870378" cy="391462"/>
          </a:xfrm>
          <a:prstGeom prst="rect">
            <a:avLst/>
          </a:prstGeom>
        </p:spPr>
      </p:pic>
      <p:pic>
        <p:nvPicPr>
          <p:cNvPr id="99" name="Imag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0" y="4855187"/>
            <a:ext cx="818086" cy="5192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4657FB-3F0A-EC19-A4A9-02D0A4C0D6FF}"/>
              </a:ext>
            </a:extLst>
          </p:cNvPr>
          <p:cNvSpPr/>
          <p:nvPr/>
        </p:nvSpPr>
        <p:spPr>
          <a:xfrm>
            <a:off x="130277" y="3104817"/>
            <a:ext cx="1080000" cy="504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Variable dépendante</a:t>
            </a: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AFF9DD3A-E62F-45CC-F110-BA8FDB267914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833443" y="2453731"/>
            <a:ext cx="380710" cy="6503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39" idx="3"/>
            <a:endCxn id="25" idx="1"/>
          </p:cNvCxnSpPr>
          <p:nvPr/>
        </p:nvCxnSpPr>
        <p:spPr>
          <a:xfrm>
            <a:off x="5612347" y="4058215"/>
            <a:ext cx="272800" cy="570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40" idx="3"/>
            <a:endCxn id="28" idx="1"/>
          </p:cNvCxnSpPr>
          <p:nvPr/>
        </p:nvCxnSpPr>
        <p:spPr>
          <a:xfrm>
            <a:off x="5575399" y="4590949"/>
            <a:ext cx="302056" cy="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4" idx="3"/>
            <a:endCxn id="26" idx="1"/>
          </p:cNvCxnSpPr>
          <p:nvPr/>
        </p:nvCxnSpPr>
        <p:spPr>
          <a:xfrm>
            <a:off x="7052528" y="5122388"/>
            <a:ext cx="436200" cy="319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3" idx="3"/>
            <a:endCxn id="33" idx="1"/>
          </p:cNvCxnSpPr>
          <p:nvPr/>
        </p:nvCxnSpPr>
        <p:spPr>
          <a:xfrm flipV="1">
            <a:off x="5575399" y="6216087"/>
            <a:ext cx="309748" cy="919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260125" y="1065035"/>
            <a:ext cx="18373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Adapté</a:t>
            </a:r>
            <a:r>
              <a:rPr lang="en-US" sz="1050" dirty="0"/>
              <a:t> de David Howell, 2008</a:t>
            </a:r>
          </a:p>
        </p:txBody>
      </p:sp>
    </p:spTree>
    <p:extLst>
      <p:ext uri="{BB962C8B-B14F-4D97-AF65-F5344CB8AC3E}">
        <p14:creationId xmlns:p14="http://schemas.microsoft.com/office/powerpoint/2010/main" val="1362719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70961" y="1182229"/>
            <a:ext cx="82169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Adapté aux exigences de « reproductibilité computationnelle 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“running the </a:t>
            </a:r>
            <a:r>
              <a:rPr lang="en-US" sz="1600" b="1" dirty="0"/>
              <a:t>same software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on the </a:t>
            </a:r>
            <a:r>
              <a:rPr lang="en-US" sz="1600" b="1" dirty="0"/>
              <a:t>same input data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and obtaining the </a:t>
            </a:r>
            <a:r>
              <a:rPr lang="en-US" sz="1600" b="1" dirty="0"/>
              <a:t>same results</a:t>
            </a:r>
            <a:r>
              <a:rPr lang="en-US" sz="1600" dirty="0"/>
              <a:t>”</a:t>
            </a:r>
            <a:endParaRPr lang="fr-FR" sz="1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b="26934"/>
          <a:stretch/>
        </p:blipFill>
        <p:spPr>
          <a:xfrm>
            <a:off x="4992573" y="2024223"/>
            <a:ext cx="3519837" cy="16333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1320" y="2936555"/>
            <a:ext cx="38261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Rougier</a:t>
            </a:r>
            <a:r>
              <a:rPr lang="en-US" sz="900" dirty="0"/>
              <a:t>, N. P., </a:t>
            </a:r>
            <a:r>
              <a:rPr lang="en-US" sz="900" dirty="0" err="1"/>
              <a:t>Hinsen</a:t>
            </a:r>
            <a:r>
              <a:rPr lang="en-US" sz="900" dirty="0"/>
              <a:t>, K., Alexandre, F., </a:t>
            </a:r>
            <a:r>
              <a:rPr lang="en-US" sz="900" dirty="0" err="1"/>
              <a:t>Arildsen</a:t>
            </a:r>
            <a:r>
              <a:rPr lang="en-US" sz="900" dirty="0"/>
              <a:t>, T., Barba, L. A., </a:t>
            </a:r>
            <a:r>
              <a:rPr lang="en-US" sz="900" dirty="0" err="1"/>
              <a:t>Benureau</a:t>
            </a:r>
            <a:r>
              <a:rPr lang="en-US" sz="900" dirty="0"/>
              <a:t>, F. C. Y., et al. (2017). </a:t>
            </a:r>
            <a:r>
              <a:rPr lang="en-US" sz="900" i="1" dirty="0"/>
              <a:t>Sustainable Computational Science: The </a:t>
            </a:r>
            <a:r>
              <a:rPr lang="en-US" sz="900" i="1" dirty="0" err="1"/>
              <a:t>ReScience</a:t>
            </a:r>
            <a:r>
              <a:rPr lang="en-US" sz="900" i="1" dirty="0"/>
              <a:t> Initiative</a:t>
            </a:r>
            <a:r>
              <a:rPr lang="en-US" sz="900" dirty="0"/>
              <a:t>. Available online at: </a:t>
            </a:r>
            <a:r>
              <a:rPr lang="en-US" sz="900" dirty="0">
                <a:hlinkClick r:id="rId3"/>
              </a:rPr>
              <a:t>https://arxiv.org/abs/1707.04393</a:t>
            </a:r>
            <a:endParaRPr lang="en-US" sz="9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48992" y="4143695"/>
            <a:ext cx="8216901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Possibilité de « rapports automatisés » avec R </a:t>
            </a:r>
            <a:r>
              <a:rPr lang="fr-FR" dirty="0" err="1"/>
              <a:t>Markdown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Partage </a:t>
            </a:r>
            <a:r>
              <a:rPr lang="fr-FR" dirty="0"/>
              <a:t>du code avec des tiers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Code lisible/commenté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Code efficient (éviter les répétitions)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Code qui « roule » sur une autre machine</a:t>
            </a:r>
          </a:p>
          <a:p>
            <a:endParaRPr lang="fr-FR" sz="2000" dirty="0"/>
          </a:p>
        </p:txBody>
      </p:sp>
      <p:sp>
        <p:nvSpPr>
          <p:cNvPr id="4" name="Rectangle 3"/>
          <p:cNvSpPr/>
          <p:nvPr/>
        </p:nvSpPr>
        <p:spPr>
          <a:xfrm>
            <a:off x="6185886" y="4603608"/>
            <a:ext cx="25734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https://rmarkdown.rstudio.com/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14294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2090510-C1ED-43A9-8397-7D6F0002256C}"/>
              </a:ext>
            </a:extLst>
          </p:cNvPr>
          <p:cNvSpPr txBox="1"/>
          <p:nvPr/>
        </p:nvSpPr>
        <p:spPr>
          <a:xfrm>
            <a:off x="270933" y="1408126"/>
            <a:ext cx="7855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/>
              <a:t>VD : variable nominale avec plusieurs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/>
              <a:t>But : tester si la répartition des effectifs au sein des différentes classes est différente du hasard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Répartition du niveau d'étude ? 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Répartition homme/femme 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1205095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81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2C45D7-5C12-475A-8472-D13735ED9A28}"/>
              </a:ext>
            </a:extLst>
          </p:cNvPr>
          <p:cNvSpPr/>
          <p:nvPr/>
        </p:nvSpPr>
        <p:spPr>
          <a:xfrm>
            <a:off x="512232" y="1340494"/>
            <a:ext cx="7649634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6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readxl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::read_xlsx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"Xhi-deux.xlsx"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(DF);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E6070C-9206-4546-B176-0734558A4505}"/>
              </a:ext>
            </a:extLst>
          </p:cNvPr>
          <p:cNvSpPr/>
          <p:nvPr/>
        </p:nvSpPr>
        <p:spPr>
          <a:xfrm>
            <a:off x="512232" y="2283077"/>
            <a:ext cx="2832101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sujet etude   sexe 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&lt;dbl&gt; &lt;chr&gt;   &lt;chr&gt;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   1 master  f    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 2 bac     f    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 3 bac     h    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   4 bac     f    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    5 licence f    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6     6 master  f</a:t>
            </a:r>
            <a:endParaRPr lang="fr-FR" sz="16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E02F21-43DC-4750-BDB2-6EBFA93334C7}"/>
              </a:ext>
            </a:extLst>
          </p:cNvPr>
          <p:cNvSpPr/>
          <p:nvPr/>
        </p:nvSpPr>
        <p:spPr>
          <a:xfrm>
            <a:off x="3230218" y="2771989"/>
            <a:ext cx="4393832" cy="96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n = 50 sujets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Répartition du niveau d'étude ?   </a:t>
            </a:r>
          </a:p>
        </p:txBody>
      </p:sp>
    </p:spTree>
    <p:extLst>
      <p:ext uri="{BB962C8B-B14F-4D97-AF65-F5344CB8AC3E}">
        <p14:creationId xmlns:p14="http://schemas.microsoft.com/office/powerpoint/2010/main" val="32100498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782BEE-A397-4B6A-AD65-223FDF4A092F}"/>
              </a:ext>
            </a:extLst>
          </p:cNvPr>
          <p:cNvSpPr/>
          <p:nvPr/>
        </p:nvSpPr>
        <p:spPr>
          <a:xfrm>
            <a:off x="242764" y="1236091"/>
            <a:ext cx="6934200" cy="14516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EFFECTIF </a:t>
            </a:r>
            <a:r>
              <a:rPr lang="en-US" sz="16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table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etude)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EFFECTIF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effectifs bruts</a:t>
            </a:r>
            <a:br>
              <a:rPr lang="fr-FR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EFFECTIF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6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/sum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(EFFECTIF)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effectifs en pourcentage</a:t>
            </a:r>
          </a:p>
          <a:p>
            <a:pPr latinLnBrk="1">
              <a:spcAft>
                <a:spcPts val="1000"/>
              </a:spcAft>
            </a:pPr>
            <a:r>
              <a:rPr lang="en-US" sz="1600" b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graphics::barplot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(EFFECTIF)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Graphique 12">
            <a:extLst>
              <a:ext uri="{FF2B5EF4-FFF2-40B4-BE49-F238E27FC236}">
                <a16:creationId xmlns:a16="http://schemas.microsoft.com/office/drawing/2014/main" id="{D41FC9E7-1E01-4C0D-8AE8-17369853D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2528" y="3344441"/>
            <a:ext cx="794853" cy="8257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514BBD4-F918-4962-8856-E7C59CC67580}"/>
              </a:ext>
            </a:extLst>
          </p:cNvPr>
          <p:cNvSpPr/>
          <p:nvPr/>
        </p:nvSpPr>
        <p:spPr>
          <a:xfrm>
            <a:off x="5776514" y="3281273"/>
            <a:ext cx="3124722" cy="13234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prstClr val="black"/>
                </a:solidFill>
              </a:rPr>
              <a:t>Utiliser le paquet graphics pour exécutez des plots rapidement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prstClr val="black"/>
                </a:solidFill>
              </a:rPr>
              <a:t>Utilser ggplot2 pour créer des graphiques de toute beauté (voir derniers TDs) </a:t>
            </a:r>
            <a:endParaRPr lang="fr-FR" sz="1600" dirty="0">
              <a:solidFill>
                <a:prstClr val="black"/>
              </a:solidFill>
            </a:endParaRPr>
          </a:p>
        </p:txBody>
      </p:sp>
      <p:pic>
        <p:nvPicPr>
          <p:cNvPr id="18" name="Picture">
            <a:extLst>
              <a:ext uri="{FF2B5EF4-FFF2-40B4-BE49-F238E27FC236}">
                <a16:creationId xmlns:a16="http://schemas.microsoft.com/office/drawing/2014/main" id="{B87E8020-59F6-4450-94A2-CADE1A09BC22}"/>
              </a:ext>
            </a:extLst>
          </p:cNvPr>
          <p:cNvPicPr/>
          <p:nvPr/>
        </p:nvPicPr>
        <p:blipFill rotWithShape="1">
          <a:blip r:embed="rId4"/>
          <a:srcRect l="6233" t="18691" r="8298" b="12580"/>
          <a:stretch/>
        </p:blipFill>
        <p:spPr bwMode="auto">
          <a:xfrm>
            <a:off x="599099" y="3054034"/>
            <a:ext cx="3948396" cy="2540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67066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F26A1-17F3-4643-9BD4-954B48046CB4}"/>
              </a:ext>
            </a:extLst>
          </p:cNvPr>
          <p:cNvSpPr/>
          <p:nvPr/>
        </p:nvSpPr>
        <p:spPr>
          <a:xfrm>
            <a:off x="609600" y="1691219"/>
            <a:ext cx="7924800" cy="2159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KHI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stats::chisq.test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(EFFECTIF)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KHI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Chi-squared test for given probabilities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data:  EFFECTIF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X-squared = 11.68, df = 2, p-value = 0.002909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A12D4FD-ADDC-49D7-BE32-3B2DC03860F9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335414" y="1280144"/>
            <a:ext cx="236586" cy="41107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36BC3-E555-4B30-9C24-E7DF7C2FD377}"/>
              </a:ext>
            </a:extLst>
          </p:cNvPr>
          <p:cNvSpPr/>
          <p:nvPr/>
        </p:nvSpPr>
        <p:spPr>
          <a:xfrm>
            <a:off x="4572000" y="1080089"/>
            <a:ext cx="23165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/>
              <a:t>la table des effectifs</a:t>
            </a:r>
            <a:endParaRPr lang="en-US" sz="2000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C500F6D-5B56-4436-98C5-42A7DAD1BD49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5909734" y="3811580"/>
            <a:ext cx="1054100" cy="5584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3BA8AB7-110F-47F0-AD63-245CCBEE9368}"/>
              </a:ext>
            </a:extLst>
          </p:cNvPr>
          <p:cNvSpPr/>
          <p:nvPr/>
        </p:nvSpPr>
        <p:spPr>
          <a:xfrm>
            <a:off x="5393267" y="4370032"/>
            <a:ext cx="3141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/>
              <a:t>probabilité d'obtenir un chi2 observé aussi extrême </a:t>
            </a:r>
            <a:r>
              <a:rPr lang="fr-FR" sz="2000" b="1"/>
              <a:t>si H0 était vraie</a:t>
            </a:r>
            <a:endParaRPr lang="en-US" sz="2000" b="1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CF7DF93-FB3D-4FF3-BB39-5CDE6ED20EE3}"/>
              </a:ext>
            </a:extLst>
          </p:cNvPr>
          <p:cNvCxnSpPr>
            <a:cxnSpLocks/>
          </p:cNvCxnSpPr>
          <p:nvPr/>
        </p:nvCxnSpPr>
        <p:spPr>
          <a:xfrm flipV="1">
            <a:off x="2565400" y="3811579"/>
            <a:ext cx="270935" cy="45028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06B4D8-3F98-442B-9C4F-5EA6B30134A6}"/>
              </a:ext>
            </a:extLst>
          </p:cNvPr>
          <p:cNvSpPr/>
          <p:nvPr/>
        </p:nvSpPr>
        <p:spPr>
          <a:xfrm>
            <a:off x="914400" y="4312626"/>
            <a:ext cx="25061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/>
              <a:t>valeur du chi2 observé</a:t>
            </a:r>
            <a:endParaRPr lang="en-US" sz="20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2954CB-85C1-48E0-BB7C-5C56906804BD}"/>
              </a:ext>
            </a:extLst>
          </p:cNvPr>
          <p:cNvSpPr/>
          <p:nvPr/>
        </p:nvSpPr>
        <p:spPr>
          <a:xfrm>
            <a:off x="3039533" y="4517064"/>
            <a:ext cx="22610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/>
              <a:t>degrés de libertés (ici nombre de classe - 1)</a:t>
            </a:r>
            <a:endParaRPr lang="en-US" sz="2000" b="1" dirty="0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65583A82-FEE9-4A7B-8C53-724D14DC7867}"/>
              </a:ext>
            </a:extLst>
          </p:cNvPr>
          <p:cNvCxnSpPr>
            <a:cxnSpLocks/>
          </p:cNvCxnSpPr>
          <p:nvPr/>
        </p:nvCxnSpPr>
        <p:spPr>
          <a:xfrm flipV="1">
            <a:off x="4030133" y="3885268"/>
            <a:ext cx="25400" cy="5681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1055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1257300" y="78683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sp>
        <p:nvSpPr>
          <p:cNvPr id="81" name="Titre 1">
            <a:extLst>
              <a:ext uri="{FF2B5EF4-FFF2-40B4-BE49-F238E27FC236}">
                <a16:creationId xmlns:a16="http://schemas.microsoft.com/office/drawing/2014/main" id="{09718027-FEA7-4238-BBC2-3FDC43882ED2}"/>
              </a:ext>
            </a:extLst>
          </p:cNvPr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</a:t>
            </a:r>
            <a:endParaRPr lang="en-US" sz="36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D589A9-F09C-4DD6-BD7F-ADA7C6A7F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48" y="1396267"/>
            <a:ext cx="3427795" cy="2294133"/>
          </a:xfrm>
          <a:prstGeom prst="rect">
            <a:avLst/>
          </a:prstGeom>
        </p:spPr>
      </p:pic>
      <p:sp>
        <p:nvSpPr>
          <p:cNvPr id="84" name="Flèche droite 135">
            <a:extLst>
              <a:ext uri="{FF2B5EF4-FFF2-40B4-BE49-F238E27FC236}">
                <a16:creationId xmlns:a16="http://schemas.microsoft.com/office/drawing/2014/main" id="{A0614DFF-33CF-49EA-8698-116FAFA918F6}"/>
              </a:ext>
            </a:extLst>
          </p:cNvPr>
          <p:cNvSpPr/>
          <p:nvPr/>
        </p:nvSpPr>
        <p:spPr>
          <a:xfrm rot="20705370">
            <a:off x="4495943" y="2069931"/>
            <a:ext cx="858179" cy="35583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383834ED-0DB9-4ACE-B87C-15E02FD510BC}"/>
              </a:ext>
            </a:extLst>
          </p:cNvPr>
          <p:cNvSpPr txBox="1"/>
          <p:nvPr/>
        </p:nvSpPr>
        <p:spPr>
          <a:xfrm>
            <a:off x="5385454" y="1693268"/>
            <a:ext cx="233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Calcul de 5000 chi2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70A497-110F-4F9F-8F35-2D665C83A220}"/>
              </a:ext>
            </a:extLst>
          </p:cNvPr>
          <p:cNvSpPr/>
          <p:nvPr/>
        </p:nvSpPr>
        <p:spPr>
          <a:xfrm>
            <a:off x="304821" y="3821573"/>
            <a:ext cx="259351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bac licence  master 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100   100    100</a:t>
            </a:r>
            <a:endParaRPr lang="fr-FR" sz="160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6C5D2EBC-2458-426A-B3E5-0341827054EE}"/>
              </a:ext>
            </a:extLst>
          </p:cNvPr>
          <p:cNvSpPr txBox="1"/>
          <p:nvPr/>
        </p:nvSpPr>
        <p:spPr>
          <a:xfrm>
            <a:off x="564562" y="1052014"/>
            <a:ext cx="233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N = 300 terriens</a:t>
            </a:r>
            <a:endParaRPr lang="en-US" sz="2000" b="1" dirty="0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8344B6CC-BEED-42F5-9685-5E3D3F3AAE07}"/>
              </a:ext>
            </a:extLst>
          </p:cNvPr>
          <p:cNvSpPr txBox="1"/>
          <p:nvPr/>
        </p:nvSpPr>
        <p:spPr>
          <a:xfrm>
            <a:off x="2756957" y="1298236"/>
            <a:ext cx="2333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x 5000 échantillons avec n = 50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626207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A32388-F976-4906-85FE-AC9C939FF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5" b="46566"/>
          <a:stretch/>
        </p:blipFill>
        <p:spPr>
          <a:xfrm>
            <a:off x="3831842" y="3338505"/>
            <a:ext cx="5080160" cy="3185327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1257300" y="78683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sp>
        <p:nvSpPr>
          <p:cNvPr id="81" name="Titre 1">
            <a:extLst>
              <a:ext uri="{FF2B5EF4-FFF2-40B4-BE49-F238E27FC236}">
                <a16:creationId xmlns:a16="http://schemas.microsoft.com/office/drawing/2014/main" id="{09718027-FEA7-4238-BBC2-3FDC43882ED2}"/>
              </a:ext>
            </a:extLst>
          </p:cNvPr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</a:t>
            </a:r>
            <a:endParaRPr lang="en-US" sz="36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D589A9-F09C-4DD6-BD7F-ADA7C6A7F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8" y="1396267"/>
            <a:ext cx="3427795" cy="2294133"/>
          </a:xfrm>
          <a:prstGeom prst="rect">
            <a:avLst/>
          </a:prstGeom>
        </p:spPr>
      </p:pic>
      <p:sp>
        <p:nvSpPr>
          <p:cNvPr id="84" name="Flèche droite 135">
            <a:extLst>
              <a:ext uri="{FF2B5EF4-FFF2-40B4-BE49-F238E27FC236}">
                <a16:creationId xmlns:a16="http://schemas.microsoft.com/office/drawing/2014/main" id="{A0614DFF-33CF-49EA-8698-116FAFA918F6}"/>
              </a:ext>
            </a:extLst>
          </p:cNvPr>
          <p:cNvSpPr/>
          <p:nvPr/>
        </p:nvSpPr>
        <p:spPr>
          <a:xfrm rot="20705370">
            <a:off x="4495943" y="2069931"/>
            <a:ext cx="858179" cy="35583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383834ED-0DB9-4ACE-B87C-15E02FD510BC}"/>
              </a:ext>
            </a:extLst>
          </p:cNvPr>
          <p:cNvSpPr txBox="1"/>
          <p:nvPr/>
        </p:nvSpPr>
        <p:spPr>
          <a:xfrm>
            <a:off x="5385454" y="1693268"/>
            <a:ext cx="233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Calcul de 5000 chi2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70A497-110F-4F9F-8F35-2D665C83A220}"/>
              </a:ext>
            </a:extLst>
          </p:cNvPr>
          <p:cNvSpPr/>
          <p:nvPr/>
        </p:nvSpPr>
        <p:spPr>
          <a:xfrm>
            <a:off x="304821" y="3821573"/>
            <a:ext cx="259351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bac licence  master 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100   100    100</a:t>
            </a:r>
            <a:endParaRPr lang="fr-FR" sz="160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6C5D2EBC-2458-426A-B3E5-0341827054EE}"/>
              </a:ext>
            </a:extLst>
          </p:cNvPr>
          <p:cNvSpPr txBox="1"/>
          <p:nvPr/>
        </p:nvSpPr>
        <p:spPr>
          <a:xfrm>
            <a:off x="564562" y="1052014"/>
            <a:ext cx="233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N = 300 terriens</a:t>
            </a:r>
            <a:endParaRPr lang="en-US" sz="2000" b="1" dirty="0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8344B6CC-BEED-42F5-9685-5E3D3F3AAE07}"/>
              </a:ext>
            </a:extLst>
          </p:cNvPr>
          <p:cNvSpPr txBox="1"/>
          <p:nvPr/>
        </p:nvSpPr>
        <p:spPr>
          <a:xfrm>
            <a:off x="2756957" y="1298236"/>
            <a:ext cx="2333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x 5000 échantillons avec n = 50</a:t>
            </a:r>
            <a:endParaRPr lang="en-US" sz="2000" b="1" dirty="0"/>
          </a:p>
        </p:txBody>
      </p:sp>
      <p:sp>
        <p:nvSpPr>
          <p:cNvPr id="91" name="Flèche droite 135">
            <a:extLst>
              <a:ext uri="{FF2B5EF4-FFF2-40B4-BE49-F238E27FC236}">
                <a16:creationId xmlns:a16="http://schemas.microsoft.com/office/drawing/2014/main" id="{4BDB4940-EEE4-46BA-BF78-86AE7CA73BB3}"/>
              </a:ext>
            </a:extLst>
          </p:cNvPr>
          <p:cNvSpPr/>
          <p:nvPr/>
        </p:nvSpPr>
        <p:spPr>
          <a:xfrm rot="5400000">
            <a:off x="6259621" y="2360149"/>
            <a:ext cx="564671" cy="34006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032EB03-1E44-47DD-8A9B-63FE020BF2DE}"/>
              </a:ext>
            </a:extLst>
          </p:cNvPr>
          <p:cNvSpPr/>
          <p:nvPr/>
        </p:nvSpPr>
        <p:spPr>
          <a:xfrm>
            <a:off x="7763147" y="3106026"/>
            <a:ext cx="1151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solidFill>
                  <a:srgbClr val="FF0000"/>
                </a:solidFill>
              </a:rPr>
              <a:t>notre chi2</a:t>
            </a:r>
          </a:p>
        </p:txBody>
      </p: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CA10326B-5ECB-4B21-A1FF-A24A792A7EC1}"/>
              </a:ext>
            </a:extLst>
          </p:cNvPr>
          <p:cNvCxnSpPr>
            <a:cxnSpLocks/>
          </p:cNvCxnSpPr>
          <p:nvPr/>
        </p:nvCxnSpPr>
        <p:spPr>
          <a:xfrm flipH="1">
            <a:off x="7600933" y="3429000"/>
            <a:ext cx="236586" cy="41107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ZoneTexte 92">
            <a:extLst>
              <a:ext uri="{FF2B5EF4-FFF2-40B4-BE49-F238E27FC236}">
                <a16:creationId xmlns:a16="http://schemas.microsoft.com/office/drawing/2014/main" id="{E20DE2DB-1D18-442E-8988-951112240C82}"/>
              </a:ext>
            </a:extLst>
          </p:cNvPr>
          <p:cNvSpPr txBox="1"/>
          <p:nvPr/>
        </p:nvSpPr>
        <p:spPr>
          <a:xfrm>
            <a:off x="5782037" y="2966988"/>
            <a:ext cx="151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Distribution</a:t>
            </a:r>
            <a:endParaRPr lang="en-US" sz="2000" b="1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52D8C80-CA09-4129-AF75-05F904E9C411}"/>
              </a:ext>
            </a:extLst>
          </p:cNvPr>
          <p:cNvCxnSpPr>
            <a:cxnSpLocks/>
          </p:cNvCxnSpPr>
          <p:nvPr/>
        </p:nvCxnSpPr>
        <p:spPr>
          <a:xfrm flipH="1">
            <a:off x="7800157" y="4955545"/>
            <a:ext cx="236586" cy="411075"/>
          </a:xfrm>
          <a:prstGeom prst="straightConnector1">
            <a:avLst/>
          </a:prstGeom>
          <a:ln w="38100">
            <a:solidFill>
              <a:srgbClr val="005DA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DB48043-1CF3-4ECA-970F-3AB9E1551AD8}"/>
              </a:ext>
            </a:extLst>
          </p:cNvPr>
          <p:cNvSpPr/>
          <p:nvPr/>
        </p:nvSpPr>
        <p:spPr>
          <a:xfrm>
            <a:off x="7741719" y="4627955"/>
            <a:ext cx="957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solidFill>
                  <a:srgbClr val="005DA2"/>
                </a:solidFill>
              </a:rPr>
              <a:t>valeur p</a:t>
            </a:r>
          </a:p>
        </p:txBody>
      </p:sp>
    </p:spTree>
    <p:extLst>
      <p:ext uri="{BB962C8B-B14F-4D97-AF65-F5344CB8AC3E}">
        <p14:creationId xmlns:p14="http://schemas.microsoft.com/office/powerpoint/2010/main" val="20650349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A32388-F976-4906-85FE-AC9C939FF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5" b="46566"/>
          <a:stretch/>
        </p:blipFill>
        <p:spPr>
          <a:xfrm>
            <a:off x="3831842" y="3338505"/>
            <a:ext cx="5080160" cy="3185327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1257300" y="78683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sp>
        <p:nvSpPr>
          <p:cNvPr id="81" name="Titre 1">
            <a:extLst>
              <a:ext uri="{FF2B5EF4-FFF2-40B4-BE49-F238E27FC236}">
                <a16:creationId xmlns:a16="http://schemas.microsoft.com/office/drawing/2014/main" id="{09718027-FEA7-4238-BBC2-3FDC43882ED2}"/>
              </a:ext>
            </a:extLst>
          </p:cNvPr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</a:t>
            </a:r>
            <a:endParaRPr lang="en-US" sz="36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D589A9-F09C-4DD6-BD7F-ADA7C6A7F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8" y="1396267"/>
            <a:ext cx="3427795" cy="2294133"/>
          </a:xfrm>
          <a:prstGeom prst="rect">
            <a:avLst/>
          </a:prstGeom>
        </p:spPr>
      </p:pic>
      <p:sp>
        <p:nvSpPr>
          <p:cNvPr id="84" name="Flèche droite 135">
            <a:extLst>
              <a:ext uri="{FF2B5EF4-FFF2-40B4-BE49-F238E27FC236}">
                <a16:creationId xmlns:a16="http://schemas.microsoft.com/office/drawing/2014/main" id="{A0614DFF-33CF-49EA-8698-116FAFA918F6}"/>
              </a:ext>
            </a:extLst>
          </p:cNvPr>
          <p:cNvSpPr/>
          <p:nvPr/>
        </p:nvSpPr>
        <p:spPr>
          <a:xfrm rot="20705370">
            <a:off x="4495943" y="2069931"/>
            <a:ext cx="858179" cy="35583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383834ED-0DB9-4ACE-B87C-15E02FD510BC}"/>
              </a:ext>
            </a:extLst>
          </p:cNvPr>
          <p:cNvSpPr txBox="1"/>
          <p:nvPr/>
        </p:nvSpPr>
        <p:spPr>
          <a:xfrm>
            <a:off x="5385454" y="1693268"/>
            <a:ext cx="233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Calcul de 5000 chi2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70A497-110F-4F9F-8F35-2D665C83A220}"/>
              </a:ext>
            </a:extLst>
          </p:cNvPr>
          <p:cNvSpPr/>
          <p:nvPr/>
        </p:nvSpPr>
        <p:spPr>
          <a:xfrm>
            <a:off x="304821" y="3821573"/>
            <a:ext cx="259351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bac licence  master 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100   100    100</a:t>
            </a:r>
            <a:endParaRPr lang="fr-FR" sz="160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6C5D2EBC-2458-426A-B3E5-0341827054EE}"/>
              </a:ext>
            </a:extLst>
          </p:cNvPr>
          <p:cNvSpPr txBox="1"/>
          <p:nvPr/>
        </p:nvSpPr>
        <p:spPr>
          <a:xfrm>
            <a:off x="564562" y="1052014"/>
            <a:ext cx="233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N = 300 terriens</a:t>
            </a:r>
            <a:endParaRPr lang="en-US" sz="2000" b="1" dirty="0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8344B6CC-BEED-42F5-9685-5E3D3F3AAE07}"/>
              </a:ext>
            </a:extLst>
          </p:cNvPr>
          <p:cNvSpPr txBox="1"/>
          <p:nvPr/>
        </p:nvSpPr>
        <p:spPr>
          <a:xfrm>
            <a:off x="2756957" y="1298236"/>
            <a:ext cx="2333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x 5000 échantillons avec n = 50</a:t>
            </a:r>
            <a:endParaRPr lang="en-US" sz="2000" b="1" dirty="0"/>
          </a:p>
        </p:txBody>
      </p:sp>
      <p:sp>
        <p:nvSpPr>
          <p:cNvPr id="91" name="Flèche droite 135">
            <a:extLst>
              <a:ext uri="{FF2B5EF4-FFF2-40B4-BE49-F238E27FC236}">
                <a16:creationId xmlns:a16="http://schemas.microsoft.com/office/drawing/2014/main" id="{4BDB4940-EEE4-46BA-BF78-86AE7CA73BB3}"/>
              </a:ext>
            </a:extLst>
          </p:cNvPr>
          <p:cNvSpPr/>
          <p:nvPr/>
        </p:nvSpPr>
        <p:spPr>
          <a:xfrm rot="5400000">
            <a:off x="6259621" y="2360149"/>
            <a:ext cx="564671" cy="34006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032EB03-1E44-47DD-8A9B-63FE020BF2DE}"/>
              </a:ext>
            </a:extLst>
          </p:cNvPr>
          <p:cNvSpPr/>
          <p:nvPr/>
        </p:nvSpPr>
        <p:spPr>
          <a:xfrm>
            <a:off x="7763147" y="3106026"/>
            <a:ext cx="1151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solidFill>
                  <a:srgbClr val="FF0000"/>
                </a:solidFill>
              </a:rPr>
              <a:t>notre chi2</a:t>
            </a:r>
          </a:p>
        </p:txBody>
      </p: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CA10326B-5ECB-4B21-A1FF-A24A792A7EC1}"/>
              </a:ext>
            </a:extLst>
          </p:cNvPr>
          <p:cNvCxnSpPr>
            <a:cxnSpLocks/>
          </p:cNvCxnSpPr>
          <p:nvPr/>
        </p:nvCxnSpPr>
        <p:spPr>
          <a:xfrm flipH="1">
            <a:off x="7600933" y="3429000"/>
            <a:ext cx="236586" cy="41107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ZoneTexte 92">
            <a:extLst>
              <a:ext uri="{FF2B5EF4-FFF2-40B4-BE49-F238E27FC236}">
                <a16:creationId xmlns:a16="http://schemas.microsoft.com/office/drawing/2014/main" id="{E20DE2DB-1D18-442E-8988-951112240C82}"/>
              </a:ext>
            </a:extLst>
          </p:cNvPr>
          <p:cNvSpPr txBox="1"/>
          <p:nvPr/>
        </p:nvSpPr>
        <p:spPr>
          <a:xfrm>
            <a:off x="5782037" y="2966988"/>
            <a:ext cx="151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Distribution</a:t>
            </a:r>
            <a:endParaRPr lang="en-US" sz="2000" b="1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52D8C80-CA09-4129-AF75-05F904E9C411}"/>
              </a:ext>
            </a:extLst>
          </p:cNvPr>
          <p:cNvCxnSpPr>
            <a:cxnSpLocks/>
          </p:cNvCxnSpPr>
          <p:nvPr/>
        </p:nvCxnSpPr>
        <p:spPr>
          <a:xfrm flipH="1">
            <a:off x="7800157" y="4955545"/>
            <a:ext cx="236586" cy="411075"/>
          </a:xfrm>
          <a:prstGeom prst="straightConnector1">
            <a:avLst/>
          </a:prstGeom>
          <a:ln w="38100">
            <a:solidFill>
              <a:srgbClr val="005DA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DB48043-1CF3-4ECA-970F-3AB9E1551AD8}"/>
              </a:ext>
            </a:extLst>
          </p:cNvPr>
          <p:cNvSpPr/>
          <p:nvPr/>
        </p:nvSpPr>
        <p:spPr>
          <a:xfrm>
            <a:off x="7741719" y="4627955"/>
            <a:ext cx="957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solidFill>
                  <a:srgbClr val="005DA2"/>
                </a:solidFill>
              </a:rPr>
              <a:t>valeur p</a:t>
            </a:r>
          </a:p>
        </p:txBody>
      </p:sp>
      <p:sp>
        <p:nvSpPr>
          <p:cNvPr id="20" name="Flèche droite 135">
            <a:extLst>
              <a:ext uri="{FF2B5EF4-FFF2-40B4-BE49-F238E27FC236}">
                <a16:creationId xmlns:a16="http://schemas.microsoft.com/office/drawing/2014/main" id="{882E9830-E5DA-42A4-A003-7AB394D4BDCE}"/>
              </a:ext>
            </a:extLst>
          </p:cNvPr>
          <p:cNvSpPr/>
          <p:nvPr/>
        </p:nvSpPr>
        <p:spPr>
          <a:xfrm rot="12583262">
            <a:off x="2510469" y="4568416"/>
            <a:ext cx="775730" cy="41055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EDC4E07-E8CF-456F-8928-C327680A7D3B}"/>
              </a:ext>
            </a:extLst>
          </p:cNvPr>
          <p:cNvSpPr txBox="1"/>
          <p:nvPr/>
        </p:nvSpPr>
        <p:spPr>
          <a:xfrm>
            <a:off x="478365" y="5156602"/>
            <a:ext cx="3295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/>
              <a:t>Mais dans quel monde vit-on !? Peut-être pas dans un monde où H0 est vrai...</a:t>
            </a: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CD44EB-DA58-4AB9-BC95-2F6A2EE333AC}"/>
              </a:ext>
            </a:extLst>
          </p:cNvPr>
          <p:cNvSpPr/>
          <p:nvPr/>
        </p:nvSpPr>
        <p:spPr>
          <a:xfrm rot="1754436">
            <a:off x="2574058" y="4316571"/>
            <a:ext cx="1123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réfutation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1BE09-6F0B-47F8-A6C4-D5D7526E4524}"/>
              </a:ext>
            </a:extLst>
          </p:cNvPr>
          <p:cNvSpPr/>
          <p:nvPr/>
        </p:nvSpPr>
        <p:spPr>
          <a:xfrm>
            <a:off x="1235017" y="4705977"/>
            <a:ext cx="612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/>
              <a:t>???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8B80216A-626C-4BCA-A742-115D949A942D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1410642" y="4403125"/>
            <a:ext cx="130709" cy="3028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2913352-865A-44D0-9150-1F76B3A691EF}"/>
              </a:ext>
            </a:extLst>
          </p:cNvPr>
          <p:cNvCxnSpPr>
            <a:cxnSpLocks/>
          </p:cNvCxnSpPr>
          <p:nvPr/>
        </p:nvCxnSpPr>
        <p:spPr>
          <a:xfrm flipV="1">
            <a:off x="1757041" y="4403125"/>
            <a:ext cx="323312" cy="3005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67953E4-1824-4134-BE71-A5C0ED1C5B4E}"/>
              </a:ext>
            </a:extLst>
          </p:cNvPr>
          <p:cNvCxnSpPr>
            <a:cxnSpLocks/>
          </p:cNvCxnSpPr>
          <p:nvPr/>
        </p:nvCxnSpPr>
        <p:spPr>
          <a:xfrm flipH="1" flipV="1">
            <a:off x="915747" y="4477686"/>
            <a:ext cx="304358" cy="26053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3225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A32388-F976-4906-85FE-AC9C939FF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5" b="46566"/>
          <a:stretch/>
        </p:blipFill>
        <p:spPr>
          <a:xfrm>
            <a:off x="86626" y="2700626"/>
            <a:ext cx="4577240" cy="2869990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1257300" y="78683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sp>
        <p:nvSpPr>
          <p:cNvPr id="81" name="Titre 1">
            <a:extLst>
              <a:ext uri="{FF2B5EF4-FFF2-40B4-BE49-F238E27FC236}">
                <a16:creationId xmlns:a16="http://schemas.microsoft.com/office/drawing/2014/main" id="{09718027-FEA7-4238-BBC2-3FDC43882ED2}"/>
              </a:ext>
            </a:extLst>
          </p:cNvPr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E0C467-99F5-40B5-8D61-AC57376FA4EB}"/>
              </a:ext>
            </a:extLst>
          </p:cNvPr>
          <p:cNvSpPr/>
          <p:nvPr/>
        </p:nvSpPr>
        <p:spPr>
          <a:xfrm>
            <a:off x="216568" y="1186469"/>
            <a:ext cx="7089008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NB : les mathématicien.nes savent déjà à quoi ressemble la distribution d'échantillonnage du chi2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curve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dchisq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 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lang="en-US" sz="14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xlim=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15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endParaRPr lang="fr-FR" sz="14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">
            <a:extLst>
              <a:ext uri="{FF2B5EF4-FFF2-40B4-BE49-F238E27FC236}">
                <a16:creationId xmlns:a16="http://schemas.microsoft.com/office/drawing/2014/main" id="{1DA06C6D-E561-4D56-9655-429D81469DBC}"/>
              </a:ext>
            </a:extLst>
          </p:cNvPr>
          <p:cNvPicPr/>
          <p:nvPr/>
        </p:nvPicPr>
        <p:blipFill rotWithShape="1">
          <a:blip r:embed="rId3"/>
          <a:srcRect t="17909" r="5620" b="4434"/>
          <a:stretch/>
        </p:blipFill>
        <p:spPr bwMode="auto">
          <a:xfrm>
            <a:off x="4392117" y="2700626"/>
            <a:ext cx="4359994" cy="28699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41602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1257300" y="78683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sp>
        <p:nvSpPr>
          <p:cNvPr id="81" name="Titre 1">
            <a:extLst>
              <a:ext uri="{FF2B5EF4-FFF2-40B4-BE49-F238E27FC236}">
                <a16:creationId xmlns:a16="http://schemas.microsoft.com/office/drawing/2014/main" id="{09718027-FEA7-4238-BBC2-3FDC43882ED2}"/>
              </a:ext>
            </a:extLst>
          </p:cNvPr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011166-6D4C-4987-B401-98BE1976DEB2}"/>
              </a:ext>
            </a:extLst>
          </p:cNvPr>
          <p:cNvSpPr/>
          <p:nvPr/>
        </p:nvSpPr>
        <p:spPr>
          <a:xfrm>
            <a:off x="346509" y="1213386"/>
            <a:ext cx="7855439" cy="46166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Le code des 300 terriens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TERRE </a:t>
            </a:r>
            <a:r>
              <a:rPr lang="en-US" sz="14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"bac"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"licence"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"master"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Boucle qui simule 5000 échentillons pour extraire 5000 chi2</a:t>
            </a:r>
            <a:b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FAUX_CHI </a:t>
            </a:r>
            <a:r>
              <a:rPr lang="en-US" sz="14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(i </a:t>
            </a:r>
            <a:r>
              <a:rPr lang="en-US" sz="14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5000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){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ECHANTILLON </a:t>
            </a:r>
            <a:r>
              <a:rPr lang="en-US" sz="14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TERRE[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sample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(TERRE), 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CHI_ECHANTILLON </a:t>
            </a:r>
            <a:r>
              <a:rPr lang="en-US" sz="14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stats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::chisq.test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table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(ECHANTILLON))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statistic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FAUX_CHI[i] </a:t>
            </a:r>
            <a:r>
              <a:rPr lang="en-US" sz="14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CHI_ECHANTILLON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Graphique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hist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(FAUX_CHI,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4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breaks=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4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xlim =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15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4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main =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""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4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 =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"Chi2 observés quand H0 est vrai chez les 300 terriens"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4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 =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"Fréquence d'observation"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abline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v=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KHI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statistic, </a:t>
            </a:r>
            <a:r>
              <a:rPr lang="en-US" sz="14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 =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"red"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lwd=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fr-FR" sz="14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6731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Quelques rappels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47699" y="1698171"/>
            <a:ext cx="314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VD</a:t>
            </a:r>
            <a:r>
              <a:rPr lang="fr-FR" dirty="0"/>
              <a:t> : variable dépendante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VI  : variable indépendante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Echelle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nominale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ordinale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rapport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intervalle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755" y="3397624"/>
            <a:ext cx="5651395" cy="346037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818714"/>
            <a:ext cx="2927113" cy="22560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745929" y="4829294"/>
            <a:ext cx="4041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notawfulandboring.blogspot.com</a:t>
            </a:r>
            <a:r>
              <a:rPr lang="en-US" dirty="0"/>
              <a:t>/</a:t>
            </a:r>
          </a:p>
        </p:txBody>
      </p:sp>
      <p:sp>
        <p:nvSpPr>
          <p:cNvPr id="10" name="Rectangle 9"/>
          <p:cNvSpPr/>
          <p:nvPr/>
        </p:nvSpPr>
        <p:spPr>
          <a:xfrm>
            <a:off x="-314273" y="542894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teachpsych.org</a:t>
            </a:r>
            <a:r>
              <a:rPr lang="en-US" dirty="0"/>
              <a:t>/page-1784686/7356227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75" y="1443037"/>
            <a:ext cx="63436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0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9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2118947" y="5719230"/>
            <a:ext cx="23103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http://ecoevoevoeco.blogspot.com/2016/12/wrong-lot.html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/>
          <a:srcRect l="2417"/>
          <a:stretch/>
        </p:blipFill>
        <p:spPr>
          <a:xfrm>
            <a:off x="727349" y="1688176"/>
            <a:ext cx="4583206" cy="3888497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48846" y="1114474"/>
            <a:ext cx="8216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Repérage et correction plus facile des erreurs</a:t>
            </a:r>
          </a:p>
          <a:p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035" y="1202136"/>
            <a:ext cx="2858965" cy="16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169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6457950" y="6483351"/>
            <a:ext cx="241935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8957" y="2250545"/>
            <a:ext cx="6918832" cy="363238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89" y="-1143863"/>
            <a:ext cx="8030964" cy="3710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259541" y="149137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www.google.com/url?sa=i&amp;url=https%3A%2F%2Fflowingdata.com%2F2022%2F10%2F24%2Feducational-statistics-illustrations%2F&amp;psig=AOvVaw0VA0kaxQrM8W2DKyUTEM7G&amp;ust=1694701705268000&amp;source=images&amp;cd=vfe&amp;opi=89978449&amp;ved=0CBAQjRxqFwoTCLi-5vnlp4EDFQAAAAAdAAAAABAT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99" y="4634943"/>
            <a:ext cx="5651395" cy="346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79524" y="5852294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https://www.google.com/url?sa=i&amp;url=https%3A%2F%2Ftwitter.com%2Fallison_horst%2Fstatus%2F1303929033604780032&amp;psig=AOvVaw0VA0kaxQrM8W2DKyUTEM7G&amp;ust=1694701705268000&amp;source=images&amp;cd=vfe&amp;opi=89978449&amp;ved=0CBAQjRxqFwoTCLi-5vnlp4EDFQAAAAAdAAAAABAb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50" y="1765252"/>
            <a:ext cx="3776549" cy="29107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177718" y="233532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https://www.google.com/url?sa=i&amp;url=https%3A%2F%2Ftwitter.com%2Fallison_horst%2Fstatus%2F1317869593692569600&amp;psig=AOvVaw1ntuCK61c2o0JgLcyruwKW&amp;ust=1694701902714000&amp;source=images&amp;cd=vfe&amp;opi=89978449&amp;ved=0CBAQjRxqFwoTCMiL8dfmp4EDFQAAAAAdAAAAABAE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87789" y="587752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https://www.google.com/url?sa=i&amp;url=https%3A%2F%2Ftwitter.com%2Fallison_horst%2Fstatus%2F1216411207223009280&amp;psig=AOvVaw1ntuCK61c2o0JgLcyruwKW&amp;ust=1694701902714000&amp;source=images&amp;cd=vfe&amp;opi=89978449&amp;ved=0CBAQjRxqFwoTCMiL8dfmp4EDFQAAAAAdAAAAABAJ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94" y="5956561"/>
            <a:ext cx="4123765" cy="2319618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DA6507B8-7FCC-4028-A8AE-D58438A9721A}" type="datetime4">
              <a:rPr lang="fr-FR" smtClean="0"/>
              <a:t>19 octobre 2023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4294967295"/>
          </p:nvPr>
        </p:nvSpPr>
        <p:spPr>
          <a:xfrm>
            <a:off x="-355600" y="64833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545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0" y="1062055"/>
            <a:ext cx="9144000" cy="4486049"/>
          </a:xfrm>
        </p:spPr>
        <p:txBody>
          <a:bodyPr>
            <a:normAutofit/>
          </a:bodyPr>
          <a:lstStyle/>
          <a:p>
            <a:r>
              <a:rPr lang="fr-FR" dirty="0"/>
              <a:t>TD 2 </a:t>
            </a:r>
            <a:br>
              <a:rPr lang="fr-FR" dirty="0"/>
            </a:br>
            <a:r>
              <a:rPr lang="fr-FR" dirty="0"/>
              <a:t>17/11/2023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Statistiques descriptives sur R</a:t>
            </a:r>
            <a:br>
              <a:rPr lang="fr-FR" dirty="0"/>
            </a:br>
            <a:br>
              <a:rPr lang="fr-FR" dirty="0"/>
            </a:b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901" y="1496160"/>
            <a:ext cx="2242038" cy="22420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34" y="4253850"/>
            <a:ext cx="2290935" cy="229093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72" y="4227011"/>
            <a:ext cx="2344615" cy="23446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68677" y="-395849"/>
            <a:ext cx="3745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https://allisonhorst.com/r-slack-emoji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0DB0FFF2-650C-483A-966E-A45B5995C687}" type="datetime4">
              <a:rPr lang="fr-FR" smtClean="0"/>
              <a:t>19 octobre 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2672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-338783" y="275772"/>
            <a:ext cx="9821566" cy="5272332"/>
          </a:xfrm>
        </p:spPr>
        <p:txBody>
          <a:bodyPr>
            <a:normAutofit/>
          </a:bodyPr>
          <a:lstStyle/>
          <a:p>
            <a:r>
              <a:rPr lang="fr-FR" dirty="0"/>
              <a:t>TD 3 </a:t>
            </a:r>
            <a:br>
              <a:rPr lang="fr-FR" dirty="0"/>
            </a:br>
            <a:r>
              <a:rPr lang="fr-FR" dirty="0"/>
              <a:t>24/11/2023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Statistiques inférentielles sur R (1)</a:t>
            </a:r>
            <a:br>
              <a:rPr lang="fr-FR" dirty="0"/>
            </a:br>
            <a:br>
              <a:rPr lang="fr-FR" dirty="0"/>
            </a:b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901" y="1496160"/>
            <a:ext cx="2242038" cy="22420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587" y="3992593"/>
            <a:ext cx="2290935" cy="229093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94" y="3938913"/>
            <a:ext cx="2344615" cy="2344615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1217C3BF-39B5-4B67-A477-6C3348DD78DA}" type="datetime4">
              <a:rPr lang="fr-FR" smtClean="0"/>
              <a:t>19 octobre 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1656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1897</TotalTime>
  <Words>7834</Words>
  <Application>Microsoft Office PowerPoint</Application>
  <PresentationFormat>Affichage à l'écran (4:3)</PresentationFormat>
  <Paragraphs>912</Paragraphs>
  <Slides>92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92</vt:i4>
      </vt:variant>
    </vt:vector>
  </HeadingPairs>
  <TitlesOfParts>
    <vt:vector size="100" baseType="lpstr">
      <vt:lpstr>Arial</vt:lpstr>
      <vt:lpstr>Calibri</vt:lpstr>
      <vt:lpstr>Calibri Light</vt:lpstr>
      <vt:lpstr>Cambria</vt:lpstr>
      <vt:lpstr>Consolas</vt:lpstr>
      <vt:lpstr>Times New Roman</vt:lpstr>
      <vt:lpstr>Wingdings</vt:lpstr>
      <vt:lpstr>Thème Office</vt:lpstr>
      <vt:lpstr>Statistiques avec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TD 2  17/11/2023  Statistiques descriptives sur R  </vt:lpstr>
      <vt:lpstr>TD 3  24/11/2023  Statistiques inférentielles sur R (1)  </vt:lpstr>
    </vt:vector>
  </TitlesOfParts>
  <Company>CHU de Grenoble Alpes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Statistiques avec R</dc:title>
  <dc:creator>Lafitte, Remi</dc:creator>
  <cp:keywords>R</cp:keywords>
  <cp:lastModifiedBy>REMI LAFITTE</cp:lastModifiedBy>
  <cp:revision>1131</cp:revision>
  <dcterms:created xsi:type="dcterms:W3CDTF">2023-09-13T10:00:13Z</dcterms:created>
  <dcterms:modified xsi:type="dcterms:W3CDTF">2023-10-19T17:21:12Z</dcterms:modified>
</cp:coreProperties>
</file>